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1" r:id="rId4"/>
  </p:sldMasterIdLst>
  <p:notesMasterIdLst>
    <p:notesMasterId r:id="rId26"/>
  </p:notesMasterIdLst>
  <p:handoutMasterIdLst>
    <p:handoutMasterId r:id="rId27"/>
  </p:handoutMasterIdLst>
  <p:sldIdLst>
    <p:sldId id="384" r:id="rId5"/>
    <p:sldId id="383" r:id="rId6"/>
    <p:sldId id="402" r:id="rId7"/>
    <p:sldId id="256" r:id="rId8"/>
    <p:sldId id="388" r:id="rId9"/>
    <p:sldId id="257" r:id="rId10"/>
    <p:sldId id="387" r:id="rId11"/>
    <p:sldId id="389" r:id="rId12"/>
    <p:sldId id="385" r:id="rId13"/>
    <p:sldId id="386" r:id="rId14"/>
    <p:sldId id="390" r:id="rId15"/>
    <p:sldId id="391" r:id="rId16"/>
    <p:sldId id="392" r:id="rId17"/>
    <p:sldId id="393" r:id="rId18"/>
    <p:sldId id="394" r:id="rId19"/>
    <p:sldId id="395" r:id="rId20"/>
    <p:sldId id="396" r:id="rId21"/>
    <p:sldId id="397" r:id="rId22"/>
    <p:sldId id="399" r:id="rId23"/>
    <p:sldId id="401" r:id="rId24"/>
    <p:sldId id="39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77"/>
    <p:restoredTop sz="86418"/>
  </p:normalViewPr>
  <p:slideViewPr>
    <p:cSldViewPr snapToGrid="0" snapToObjects="1">
      <p:cViewPr varScale="1">
        <p:scale>
          <a:sx n="128" d="100"/>
          <a:sy n="128" d="100"/>
        </p:scale>
        <p:origin x="408" y="176"/>
      </p:cViewPr>
      <p:guideLst/>
    </p:cSldViewPr>
  </p:slideViewPr>
  <p:outlineViewPr>
    <p:cViewPr>
      <p:scale>
        <a:sx n="33" d="100"/>
        <a:sy n="33" d="100"/>
      </p:scale>
      <p:origin x="0" y="-480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0788A8-2F3F-5048-8224-EE44D9D293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EC44D8F-98FF-1E49-B857-059FFC5818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D4FD2-148F-B947-BA18-22DBD4FEF192}" type="datetimeFigureOut">
              <a:rPr lang="en-US" smtClean="0"/>
              <a:t>6/7/19</a:t>
            </a:fld>
            <a:endParaRPr lang="en-US"/>
          </a:p>
        </p:txBody>
      </p:sp>
      <p:sp>
        <p:nvSpPr>
          <p:cNvPr id="4" name="Footer Placeholder 3">
            <a:extLst>
              <a:ext uri="{FF2B5EF4-FFF2-40B4-BE49-F238E27FC236}">
                <a16:creationId xmlns:a16="http://schemas.microsoft.com/office/drawing/2014/main" id="{AA39F478-FE73-A048-9A45-99392D2F4D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FC8CE2-F415-3A44-94C2-FC15F96C03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DA21AC-2FD8-564B-8422-AC891387F066}" type="slidenum">
              <a:rPr lang="en-US" smtClean="0"/>
              <a:t>‹#›</a:t>
            </a:fld>
            <a:endParaRPr lang="en-US"/>
          </a:p>
        </p:txBody>
      </p:sp>
    </p:spTree>
    <p:extLst>
      <p:ext uri="{BB962C8B-B14F-4D97-AF65-F5344CB8AC3E}">
        <p14:creationId xmlns:p14="http://schemas.microsoft.com/office/powerpoint/2010/main" val="597551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4B82F-A4FA-F149-B85D-85BA184D65B1}" type="datetimeFigureOut">
              <a:rPr lang="en-US" smtClean="0"/>
              <a:t>6/7/19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F19BD-CA83-0C45-8674-17E71384AE94}" type="slidenum">
              <a:rPr lang="en-US" smtClean="0"/>
              <a:t>‹#›</a:t>
            </a:fld>
            <a:endParaRPr lang="en-US"/>
          </a:p>
        </p:txBody>
      </p:sp>
    </p:spTree>
    <p:extLst>
      <p:ext uri="{BB962C8B-B14F-4D97-AF65-F5344CB8AC3E}">
        <p14:creationId xmlns:p14="http://schemas.microsoft.com/office/powerpoint/2010/main" val="4044648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martasset.com/retirement/average-retirement-savings-are-you-norma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cnbc.com/2017/08/25/elder-financial-fraud-is-36-billion-and-growing.html" TargetMode="External"/><Relationship Id="rId5" Type="http://schemas.openxmlformats.org/officeDocument/2006/relationships/hyperlink" Target="https://smartasset.com/mortgage/what-is-home-equity" TargetMode="External"/><Relationship Id="rId4" Type="http://schemas.openxmlformats.org/officeDocument/2006/relationships/hyperlink" Target="https://smartasset.com/retirement/retirement-calculato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ensus.gov/programs-surveys/popproj.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olo.com/legal-encyclopedia/elder-abuse-financial-scams-against-29822-2.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olo.com/legal-encyclopedia/elder-abuse-financial-scams-against-29822.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acl.gov/news-and-events/events-and-observances/world-elder-abuse-awareness-day" TargetMode="External"/><Relationship Id="rId4" Type="http://schemas.openxmlformats.org/officeDocument/2006/relationships/hyperlink" Target="https://www.washingtonpost.com/news/posteverything/wp/2017/06/15/who-are-the-victims-of-elder-abuse-the-disabled-cognitively-impaired-and-poor/?noredirect=on&amp;utm_term=.e46aa29793c6"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lderlawanswers.com/new-federal-law-puts-focus-on-preventing-elder-abuse-16590"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eldersandcourts.org/elder-abuse/elder-abuse-material-for-right-rail-menu-for-elder-abuse/basics/elder-abuse-laws.aspx" TargetMode="External"/><Relationship Id="rId5" Type="http://schemas.openxmlformats.org/officeDocument/2006/relationships/hyperlink" Target="https://www.fbi.gov/news/stories/elder-fraud-charges-announced" TargetMode="External"/><Relationship Id="rId4" Type="http://schemas.openxmlformats.org/officeDocument/2006/relationships/hyperlink" Target="https://bellomoassociates.com/2017/12/17/new-federal-law-passed-to-protect-the-elderl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a:t>
            </a:fld>
            <a:endParaRPr lang="en-US"/>
          </a:p>
        </p:txBody>
      </p:sp>
    </p:spTree>
    <p:extLst>
      <p:ext uri="{BB962C8B-B14F-4D97-AF65-F5344CB8AC3E}">
        <p14:creationId xmlns:p14="http://schemas.microsoft.com/office/powerpoint/2010/main" val="255002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10</a:t>
            </a:fld>
            <a:endParaRPr lang="en-US"/>
          </a:p>
        </p:txBody>
      </p:sp>
    </p:spTree>
    <p:extLst>
      <p:ext uri="{BB962C8B-B14F-4D97-AF65-F5344CB8AC3E}">
        <p14:creationId xmlns:p14="http://schemas.microsoft.com/office/powerpoint/2010/main" val="29244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11</a:t>
            </a:fld>
            <a:endParaRPr lang="en-US"/>
          </a:p>
        </p:txBody>
      </p:sp>
    </p:spTree>
    <p:extLst>
      <p:ext uri="{BB962C8B-B14F-4D97-AF65-F5344CB8AC3E}">
        <p14:creationId xmlns:p14="http://schemas.microsoft.com/office/powerpoint/2010/main" val="215641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12</a:t>
            </a:fld>
            <a:endParaRPr lang="en-US"/>
          </a:p>
        </p:txBody>
      </p:sp>
    </p:spTree>
    <p:extLst>
      <p:ext uri="{BB962C8B-B14F-4D97-AF65-F5344CB8AC3E}">
        <p14:creationId xmlns:p14="http://schemas.microsoft.com/office/powerpoint/2010/main" val="390794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13</a:t>
            </a:fld>
            <a:endParaRPr lang="en-US"/>
          </a:p>
        </p:txBody>
      </p:sp>
    </p:spTree>
    <p:extLst>
      <p:ext uri="{BB962C8B-B14F-4D97-AF65-F5344CB8AC3E}">
        <p14:creationId xmlns:p14="http://schemas.microsoft.com/office/powerpoint/2010/main" val="57363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14</a:t>
            </a:fld>
            <a:endParaRPr lang="en-US"/>
          </a:p>
        </p:txBody>
      </p:sp>
    </p:spTree>
    <p:extLst>
      <p:ext uri="{BB962C8B-B14F-4D97-AF65-F5344CB8AC3E}">
        <p14:creationId xmlns:p14="http://schemas.microsoft.com/office/powerpoint/2010/main" val="2512344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15</a:t>
            </a:fld>
            <a:endParaRPr lang="en-US"/>
          </a:p>
        </p:txBody>
      </p:sp>
    </p:spTree>
    <p:extLst>
      <p:ext uri="{BB962C8B-B14F-4D97-AF65-F5344CB8AC3E}">
        <p14:creationId xmlns:p14="http://schemas.microsoft.com/office/powerpoint/2010/main" val="129772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16</a:t>
            </a:fld>
            <a:endParaRPr lang="en-US"/>
          </a:p>
        </p:txBody>
      </p:sp>
    </p:spTree>
    <p:extLst>
      <p:ext uri="{BB962C8B-B14F-4D97-AF65-F5344CB8AC3E}">
        <p14:creationId xmlns:p14="http://schemas.microsoft.com/office/powerpoint/2010/main" val="206117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17</a:t>
            </a:fld>
            <a:endParaRPr lang="en-US"/>
          </a:p>
        </p:txBody>
      </p:sp>
    </p:spTree>
    <p:extLst>
      <p:ext uri="{BB962C8B-B14F-4D97-AF65-F5344CB8AC3E}">
        <p14:creationId xmlns:p14="http://schemas.microsoft.com/office/powerpoint/2010/main" val="3145290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18</a:t>
            </a:fld>
            <a:endParaRPr lang="en-US"/>
          </a:p>
        </p:txBody>
      </p:sp>
    </p:spTree>
    <p:extLst>
      <p:ext uri="{BB962C8B-B14F-4D97-AF65-F5344CB8AC3E}">
        <p14:creationId xmlns:p14="http://schemas.microsoft.com/office/powerpoint/2010/main" val="1932700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19</a:t>
            </a:fld>
            <a:endParaRPr lang="en-US"/>
          </a:p>
        </p:txBody>
      </p:sp>
    </p:spTree>
    <p:extLst>
      <p:ext uri="{BB962C8B-B14F-4D97-AF65-F5344CB8AC3E}">
        <p14:creationId xmlns:p14="http://schemas.microsoft.com/office/powerpoint/2010/main" val="80659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2</a:t>
            </a:fld>
            <a:endParaRPr lang="en-US"/>
          </a:p>
        </p:txBody>
      </p:sp>
    </p:spTree>
    <p:extLst>
      <p:ext uri="{BB962C8B-B14F-4D97-AF65-F5344CB8AC3E}">
        <p14:creationId xmlns:p14="http://schemas.microsoft.com/office/powerpoint/2010/main" val="1390198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20</a:t>
            </a:fld>
            <a:endParaRPr lang="en-US"/>
          </a:p>
        </p:txBody>
      </p:sp>
    </p:spTree>
    <p:extLst>
      <p:ext uri="{BB962C8B-B14F-4D97-AF65-F5344CB8AC3E}">
        <p14:creationId xmlns:p14="http://schemas.microsoft.com/office/powerpoint/2010/main" val="221402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21</a:t>
            </a:fld>
            <a:endParaRPr lang="en-US"/>
          </a:p>
        </p:txBody>
      </p:sp>
    </p:spTree>
    <p:extLst>
      <p:ext uri="{BB962C8B-B14F-4D97-AF65-F5344CB8AC3E}">
        <p14:creationId xmlns:p14="http://schemas.microsoft.com/office/powerpoint/2010/main" val="399694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CF19BD-CA83-0C45-8674-17E71384AE94}" type="slidenum">
              <a:rPr lang="en-US" smtClean="0"/>
              <a:t>3</a:t>
            </a:fld>
            <a:endParaRPr lang="en-US"/>
          </a:p>
        </p:txBody>
      </p:sp>
    </p:spTree>
    <p:extLst>
      <p:ext uri="{BB962C8B-B14F-4D97-AF65-F5344CB8AC3E}">
        <p14:creationId xmlns:p14="http://schemas.microsoft.com/office/powerpoint/2010/main" val="1953629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57839"/>
          </a:xfrm>
        </p:spPr>
        <p:txBody>
          <a:bodyPr/>
          <a:lstStyle/>
          <a:p>
            <a:r>
              <a:rPr lang="en-US" dirty="0">
                <a:hlinkClick r:id="rId3"/>
              </a:rPr>
              <a:t>https://smartasset.com/retirement/average-retirement-savings-are-you-normal</a:t>
            </a:r>
            <a:r>
              <a:rPr lang="en-US" dirty="0"/>
              <a:t> </a:t>
            </a:r>
          </a:p>
          <a:p>
            <a:pPr marL="171450" indent="-171450">
              <a:buFont typeface="Arial" panose="020B0604020202020204" pitchFamily="34" charset="0"/>
              <a:buChar char="•"/>
            </a:pPr>
            <a:r>
              <a:rPr lang="en-US" dirty="0"/>
              <a:t>according to the Government Accountability Office (GAO), around 29% of households age 55 and older have neither </a:t>
            </a:r>
            <a:r>
              <a:rPr lang="en-US" dirty="0">
                <a:hlinkClick r:id="rId4"/>
              </a:rPr>
              <a:t>retirement </a:t>
            </a:r>
            <a:r>
              <a:rPr lang="en-US" dirty="0" err="1">
                <a:hlinkClick r:id="rId4"/>
              </a:rPr>
              <a:t>savings</a:t>
            </a:r>
            <a:r>
              <a:rPr lang="en-US" dirty="0" err="1"/>
              <a:t>nor</a:t>
            </a:r>
            <a:r>
              <a:rPr lang="en-US" dirty="0"/>
              <a:t> a pension.</a:t>
            </a:r>
          </a:p>
          <a:p>
            <a:pPr marL="171450" indent="-171450">
              <a:buFont typeface="Arial" panose="020B0604020202020204" pitchFamily="34" charset="0"/>
              <a:buChar char="•"/>
            </a:pPr>
            <a:r>
              <a:rPr lang="en-US" dirty="0"/>
              <a:t>Research by the Federal Reserve found that the median retirement account balance in the U.S. (looking only at those who actually have retirement accounts) was just $59,000 in 2013. </a:t>
            </a:r>
          </a:p>
          <a:p>
            <a:pPr marL="171450" indent="-171450">
              <a:buFont typeface="Arial" panose="020B0604020202020204" pitchFamily="34" charset="0"/>
              <a:buChar char="•"/>
            </a:pPr>
            <a:r>
              <a:rPr lang="en-US" dirty="0"/>
              <a:t>It isn’t just retirement accounts that Americans lack. Looking at overall net worth tells a similar story. According to the Census Bureau, the (median) average net worth excluding home equity for an American 35-44 years old is $14,226. In the 55-64 age range, average net worth is $45,447. The picture of Americans’ net worth looks better if you include </a:t>
            </a:r>
            <a:r>
              <a:rPr lang="en-US" dirty="0">
                <a:hlinkClick r:id="rId5"/>
              </a:rPr>
              <a:t>home equity</a:t>
            </a:r>
            <a:r>
              <a:rPr lang="en-US" dirty="0"/>
              <a:t>, but not every American will be able to tap into that equity to pay for retirement.</a:t>
            </a:r>
          </a:p>
          <a:p>
            <a:pPr marL="171450" indent="-171450">
              <a:buFont typeface="Arial" panose="020B0604020202020204" pitchFamily="34" charset="0"/>
              <a:buChar char="•"/>
            </a:pPr>
            <a:r>
              <a:rPr lang="en-US" dirty="0"/>
              <a:t>For many Americans, Social Security benefits are the only source of income during their retirement. Social Security was never meant to be the sole source of retirement income. Retired workers average a monthly Social Security benefit of $1,354.04 as of October 2016. </a:t>
            </a:r>
          </a:p>
          <a:p>
            <a:pPr marL="171450" indent="-171450">
              <a:buFont typeface="Arial" panose="020B0604020202020204" pitchFamily="34" charset="0"/>
              <a:buChar char="•"/>
            </a:pPr>
            <a:r>
              <a:rPr lang="en-US" dirty="0"/>
              <a:t>"This population that's retiring is one of the wealthiest, if not the wealthiest generation, in terms of their retirement savings," said Rothman, who is also the Minnesota commissioner of commerce. "Criminals know this as well</a:t>
            </a:r>
          </a:p>
          <a:p>
            <a:pPr marL="171450" indent="-171450">
              <a:buFont typeface="Arial" panose="020B0604020202020204" pitchFamily="34" charset="0"/>
              <a:buChar char="•"/>
            </a:pPr>
            <a:r>
              <a:rPr lang="en-US" dirty="0">
                <a:hlinkClick r:id="rId6"/>
              </a:rPr>
              <a:t>https://www.cnbc.com/2017/08/25/elder-financial-fraud-is-36-billion-and-growing.html</a:t>
            </a:r>
            <a:r>
              <a:rPr lang="en-US" dirty="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0CF19BD-CA83-0C45-8674-17E71384AE94}" type="slidenum">
              <a:rPr lang="en-US" smtClean="0"/>
              <a:t>4</a:t>
            </a:fld>
            <a:endParaRPr lang="en-US"/>
          </a:p>
        </p:txBody>
      </p:sp>
    </p:spTree>
    <p:extLst>
      <p:ext uri="{BB962C8B-B14F-4D97-AF65-F5344CB8AC3E}">
        <p14:creationId xmlns:p14="http://schemas.microsoft.com/office/powerpoint/2010/main" val="401848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099"/>
            <a:ext cx="5486400" cy="4811869"/>
          </a:xfrm>
        </p:spPr>
        <p:txBody>
          <a:bodyPr/>
          <a:lstStyle/>
          <a:p>
            <a:pPr fontAlgn="base"/>
            <a:r>
              <a:rPr lang="en-US" b="1" dirty="0"/>
              <a:t>SEPT. 6, 2018</a:t>
            </a:r>
            <a:r>
              <a:rPr lang="en-US" dirty="0"/>
              <a:t> — The year 2030 marks an important demographic turning point in U.S. history according to the U.S. Census Bureau’s </a:t>
            </a:r>
            <a:r>
              <a:rPr lang="en-US" dirty="0">
                <a:hlinkClick r:id="rId3"/>
              </a:rPr>
              <a:t>2017 National Population Projections</a:t>
            </a:r>
            <a:r>
              <a:rPr lang="en-US" dirty="0"/>
              <a:t>. By 2030, all baby boomers will be older than age 65. This will expand the size of the older population so that 1 in every 5 residents will be retirement age.</a:t>
            </a:r>
          </a:p>
          <a:p>
            <a:pPr fontAlgn="base"/>
            <a:r>
              <a:rPr lang="en-US" dirty="0"/>
              <a:t>“The aging of baby boomers means that within just a couple decades, older people are projected to outnumber children for the first time in U.S. history,” said Jonathan Vespa, a demographer with the U.S. Census Bureau. “By 2035, there will be 78.0 million people 65 years and older compared to 76.7 million (previously 76.4 million) under the age of 18.”</a:t>
            </a:r>
          </a:p>
          <a:p>
            <a:pPr fontAlgn="base"/>
            <a:r>
              <a:rPr lang="en-US" sz="1200" b="0" i="0" u="none" strike="noStrike" kern="1200" dirty="0">
                <a:solidFill>
                  <a:schemeClr val="tx1"/>
                </a:solidFill>
                <a:effectLst/>
                <a:latin typeface="+mn-lt"/>
                <a:ea typeface="+mn-ea"/>
                <a:cs typeface="+mn-cs"/>
              </a:rPr>
              <a:t>As the population ages, the ratio of older adults to working-age adults, also known as the old-age dependency ratio, is projected to rise. By 2020, there will be about three-and-a-half working-age adults for every retirement-age person. By 2060, that ratio will fall to just two-and-a-half working-age adults for every retirement-age person.</a:t>
            </a:r>
          </a:p>
          <a:p>
            <a:pPr fontAlgn="base"/>
            <a:r>
              <a:rPr lang="en-US" sz="1200" b="0" i="0" u="none" strike="noStrike" kern="1200" dirty="0">
                <a:solidFill>
                  <a:schemeClr val="tx1"/>
                </a:solidFill>
                <a:effectLst/>
                <a:latin typeface="+mn-lt"/>
                <a:ea typeface="+mn-ea"/>
                <a:cs typeface="+mn-cs"/>
              </a:rPr>
              <a:t>The median age of the U.S. population is expected to grow from age 38 today to age 43 by 2060.</a:t>
            </a:r>
          </a:p>
          <a:p>
            <a:pPr fontAlgn="base"/>
            <a:endParaRPr lang="en-US" dirty="0"/>
          </a:p>
          <a:p>
            <a:pPr fontAlgn="base"/>
            <a:r>
              <a:rPr lang="en-US" dirty="0">
                <a:hlinkClick r:id="rId4"/>
              </a:rPr>
              <a:t>https://www.nolo.com/legal-encyclopedia/elder-abuse-financial-scams-against-29822-2.html</a:t>
            </a:r>
            <a:r>
              <a:rPr lang="en-US" dirty="0"/>
              <a:t> </a:t>
            </a:r>
          </a:p>
          <a:p>
            <a:r>
              <a:rPr lang="en-US" dirty="0">
                <a:solidFill>
                  <a:srgbClr val="9BBB59">
                    <a:lumMod val="50000"/>
                  </a:srgbClr>
                </a:solidFill>
              </a:rPr>
              <a:t>10,000 Americans will turn 65 every day </a:t>
            </a:r>
          </a:p>
          <a:p>
            <a:r>
              <a:rPr lang="en-US" dirty="0">
                <a:solidFill>
                  <a:srgbClr val="9BBB59">
                    <a:lumMod val="50000"/>
                  </a:srgbClr>
                </a:solidFill>
              </a:rPr>
              <a:t>through 2050</a:t>
            </a:r>
          </a:p>
          <a:p>
            <a:r>
              <a:rPr lang="en-US" sz="1350" dirty="0">
                <a:solidFill>
                  <a:srgbClr val="00B050"/>
                </a:solidFill>
              </a:rPr>
              <a:t>That is equivalent to:</a:t>
            </a:r>
          </a:p>
          <a:p>
            <a:pPr marL="450056" lvl="1" indent="-192881">
              <a:buFont typeface="Arial" panose="020B0604020202020204" pitchFamily="34" charset="0"/>
              <a:buChar char="•"/>
            </a:pPr>
            <a:r>
              <a:rPr lang="en-US" sz="1350" dirty="0">
                <a:solidFill>
                  <a:srgbClr val="00B050"/>
                </a:solidFill>
              </a:rPr>
              <a:t>More than 2x the population of Philadelphia every year.</a:t>
            </a:r>
          </a:p>
          <a:p>
            <a:pPr marL="450056" lvl="1" indent="-192881">
              <a:buFont typeface="Arial" panose="020B0604020202020204" pitchFamily="34" charset="0"/>
              <a:buChar char="•"/>
            </a:pPr>
            <a:r>
              <a:rPr lang="en-US" sz="1350" dirty="0">
                <a:solidFill>
                  <a:srgbClr val="00B050"/>
                </a:solidFill>
              </a:rPr>
              <a:t>Nearly the entire population of New York City every two years.</a:t>
            </a:r>
          </a:p>
          <a:p>
            <a:pPr marL="450056" lvl="1" indent="-192881">
              <a:buFont typeface="Arial" panose="020B0604020202020204" pitchFamily="34" charset="0"/>
              <a:buChar char="•"/>
            </a:pPr>
            <a:r>
              <a:rPr lang="en-US" sz="1350" dirty="0">
                <a:solidFill>
                  <a:srgbClr val="00B050"/>
                </a:solidFill>
              </a:rPr>
              <a:t>More than the entire population of Spain by 2030.</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21218DAE-2AA3-AD48-BDD2-5432FA380422}" type="slidenum">
              <a:rPr lang="en-US" smtClean="0"/>
              <a:t>5</a:t>
            </a:fld>
            <a:endParaRPr lang="en-US"/>
          </a:p>
        </p:txBody>
      </p:sp>
    </p:spTree>
    <p:extLst>
      <p:ext uri="{BB962C8B-B14F-4D97-AF65-F5344CB8AC3E}">
        <p14:creationId xmlns:p14="http://schemas.microsoft.com/office/powerpoint/2010/main" val="66427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recent study by the American Association of </a:t>
            </a:r>
            <a:r>
              <a:rPr lang="en-US" sz="1200" b="0" i="0" u="none" strike="noStrike" kern="1200" dirty="0" err="1">
                <a:solidFill>
                  <a:schemeClr val="tx1"/>
                </a:solidFill>
                <a:effectLst/>
                <a:latin typeface="+mn-lt"/>
                <a:ea typeface="+mn-ea"/>
                <a:cs typeface="+mn-cs"/>
              </a:rPr>
              <a:t>Retird</a:t>
            </a:r>
            <a:r>
              <a:rPr lang="en-US" sz="1200" b="0" i="0" u="none" strike="noStrike" kern="1200" dirty="0">
                <a:solidFill>
                  <a:schemeClr val="tx1"/>
                </a:solidFill>
                <a:effectLst/>
                <a:latin typeface="+mn-lt"/>
                <a:ea typeface="+mn-ea"/>
                <a:cs typeface="+mn-cs"/>
              </a:rPr>
              <a:t> Persons (AARP) highlighted characteristics of people older than 50 that make them easy targets for financial abuse. In general, they: </a:t>
            </a:r>
          </a:p>
          <a:p>
            <a:r>
              <a:rPr lang="en-US" sz="1200" b="0" i="0" u="none" strike="noStrike" kern="1200" dirty="0">
                <a:solidFill>
                  <a:schemeClr val="tx1"/>
                </a:solidFill>
                <a:effectLst/>
                <a:latin typeface="+mn-lt"/>
                <a:ea typeface="+mn-ea"/>
                <a:cs typeface="+mn-cs"/>
              </a:rPr>
              <a:t>expect honesty in the marketplace, </a:t>
            </a:r>
          </a:p>
          <a:p>
            <a:r>
              <a:rPr lang="en-US" sz="1200" b="0" i="0" u="none" strike="noStrike" kern="1200" dirty="0">
                <a:solidFill>
                  <a:schemeClr val="tx1"/>
                </a:solidFill>
                <a:effectLst/>
                <a:latin typeface="+mn-lt"/>
                <a:ea typeface="+mn-ea"/>
                <a:cs typeface="+mn-cs"/>
              </a:rPr>
              <a:t>are less likely to take action when defrauded,</a:t>
            </a:r>
          </a:p>
          <a:p>
            <a:r>
              <a:rPr lang="en-US" sz="1200" b="0" i="0" u="none" strike="noStrike" kern="1200" dirty="0">
                <a:solidFill>
                  <a:schemeClr val="tx1"/>
                </a:solidFill>
                <a:effectLst/>
                <a:latin typeface="+mn-lt"/>
                <a:ea typeface="+mn-ea"/>
                <a:cs typeface="+mn-cs"/>
              </a:rPr>
              <a:t> and are less knowledgeable about their rights in an increasingly complex marketplace. </a:t>
            </a:r>
          </a:p>
          <a:p>
            <a:r>
              <a:rPr lang="en-US" sz="1200" b="0" i="0" u="none" strike="noStrike" kern="1200" dirty="0">
                <a:solidFill>
                  <a:schemeClr val="tx1"/>
                </a:solidFill>
                <a:effectLst/>
                <a:latin typeface="+mn-lt"/>
                <a:ea typeface="+mn-ea"/>
                <a:cs typeface="+mn-cs"/>
              </a:rPr>
              <a:t>And as people over 50 are more likely to be home than their younger neighbors, they are often within easy reach of devious telemarketers and home solicitors.</a:t>
            </a:r>
          </a:p>
          <a:p>
            <a:r>
              <a:rPr lang="en-US" dirty="0">
                <a:hlinkClick r:id="rId3"/>
              </a:rPr>
              <a:t>https://www.nolo.com/legal-encyclopedia/elder-abuse-financial-scams-against-29822.html</a:t>
            </a:r>
            <a:r>
              <a:rPr lang="en-US" dirty="0"/>
              <a:t> </a:t>
            </a:r>
          </a:p>
          <a:p>
            <a:r>
              <a:rPr lang="en-US" sz="1200" b="0" i="0" u="none" strike="noStrike" kern="1200" dirty="0">
                <a:solidFill>
                  <a:schemeClr val="tx1"/>
                </a:solidFill>
                <a:effectLst/>
                <a:latin typeface="+mn-lt"/>
                <a:ea typeface="+mn-ea"/>
                <a:cs typeface="+mn-cs"/>
              </a:rPr>
              <a:t>Scammers target elders that they perceive to be vulnerable -- those that are isolated, lonely, physically or mentally disabled, unfamiliar with handling their own finances, or have recently lost a spouse</a:t>
            </a:r>
            <a:r>
              <a:rPr lang="en-US" dirty="0"/>
              <a:t>. </a:t>
            </a:r>
            <a:r>
              <a:rPr lang="en-US" dirty="0">
                <a:hlinkClick r:id="rId4"/>
              </a:rPr>
              <a:t>https://www.washingtonpost.com/news/posteverything/wp/2017/06/15/who-are-the-victims-of-elder-abuse-the-disabled-cognitively-impaired-and-poor/?noredirect=on&amp;utm_term=.e46aa29793c6</a:t>
            </a:r>
            <a:r>
              <a:rPr lang="en-US" dirty="0"/>
              <a:t> </a:t>
            </a:r>
            <a:endParaRPr lang="en-US" sz="1200" b="0" i="0" u="none" strike="noStrike" kern="1200" dirty="0">
              <a:solidFill>
                <a:schemeClr val="tx1"/>
              </a:solidFill>
              <a:effectLst/>
              <a:latin typeface="+mn-lt"/>
              <a:ea typeface="+mn-ea"/>
              <a:cs typeface="+mn-cs"/>
            </a:endParaRPr>
          </a:p>
          <a:p>
            <a:endParaRPr lang="en-US" dirty="0"/>
          </a:p>
          <a:p>
            <a:r>
              <a:rPr lang="en-US" dirty="0">
                <a:hlinkClick r:id="rId5"/>
              </a:rPr>
              <a:t>https://acl.gov/news-and-events/events-and-observances/world-elder-abuse-awareness-day</a:t>
            </a:r>
            <a:r>
              <a:rPr lang="en-US" dirty="0"/>
              <a:t> </a:t>
            </a:r>
          </a:p>
          <a:p>
            <a:r>
              <a:rPr lang="en-US" dirty="0"/>
              <a:t>World Elder Abuse Awareness Day (WEAAD) was launched on June 15, 2006 by the International Network for the Prevention of Elder Abuse and the World Health Organization at the United Nations (UN). </a:t>
            </a:r>
          </a:p>
        </p:txBody>
      </p:sp>
      <p:sp>
        <p:nvSpPr>
          <p:cNvPr id="4" name="Slide Number Placeholder 3"/>
          <p:cNvSpPr>
            <a:spLocks noGrp="1"/>
          </p:cNvSpPr>
          <p:nvPr>
            <p:ph type="sldNum" sz="quarter" idx="5"/>
          </p:nvPr>
        </p:nvSpPr>
        <p:spPr/>
        <p:txBody>
          <a:bodyPr/>
          <a:lstStyle/>
          <a:p>
            <a:fld id="{21218DAE-2AA3-AD48-BDD2-5432FA380422}" type="slidenum">
              <a:rPr lang="en-US" smtClean="0"/>
              <a:t>6</a:t>
            </a:fld>
            <a:endParaRPr lang="en-US"/>
          </a:p>
        </p:txBody>
      </p:sp>
    </p:spTree>
    <p:extLst>
      <p:ext uri="{BB962C8B-B14F-4D97-AF65-F5344CB8AC3E}">
        <p14:creationId xmlns:p14="http://schemas.microsoft.com/office/powerpoint/2010/main" val="116479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requires the DOJ to collect data on elder abuse and investigations as well as provide training and support to states to fight elder abuse. </a:t>
            </a:r>
          </a:p>
          <a:p>
            <a:r>
              <a:rPr lang="en-US" dirty="0"/>
              <a:t>The law specifically targets email fraud by expanding the definition of telemarketing fraud to include email fraud. Prohibited actions include email solicitations for investment for financial profit, participation in a business opportunity, or commitment to a loan.</a:t>
            </a:r>
          </a:p>
          <a:p>
            <a:endParaRPr lang="en-US" dirty="0"/>
          </a:p>
          <a:p>
            <a:r>
              <a:rPr lang="en-US" dirty="0">
                <a:hlinkClick r:id="rId3"/>
              </a:rPr>
              <a:t>https://www.elderlawanswers.com/new-federal-law-puts-focus-on-preventing-elder-abuse-16590</a:t>
            </a:r>
            <a:r>
              <a:rPr lang="en-US" dirty="0"/>
              <a:t> </a:t>
            </a:r>
          </a:p>
          <a:p>
            <a:r>
              <a:rPr lang="en-US" dirty="0">
                <a:hlinkClick r:id="rId4"/>
              </a:rPr>
              <a:t>https://bellomoassociates.com/2017/12/17/new-federal-law-passed-to-protect-the-elderly/</a:t>
            </a:r>
            <a:r>
              <a:rPr lang="en-US" dirty="0"/>
              <a:t> </a:t>
            </a:r>
          </a:p>
          <a:p>
            <a:r>
              <a:rPr lang="en-US" dirty="0">
                <a:hlinkClick r:id="rId5"/>
              </a:rPr>
              <a:t>https://www.fbi.gov/news/stories/elder-fraud-charges-announced</a:t>
            </a:r>
            <a:endParaRPr lang="en-US" dirty="0"/>
          </a:p>
          <a:p>
            <a:r>
              <a:rPr lang="en-US" dirty="0"/>
              <a:t>Other agencies participating in today’s announcement included the U.S. Postal Inspection Service and the Federal Trade Commission, which actively investigate elder fraud, and, like the FBI, offer educational material and other resources to senior citizens so they can become more aware of the threat.</a:t>
            </a:r>
            <a:br>
              <a:rPr lang="en-US" dirty="0"/>
            </a:br>
            <a:r>
              <a:rPr lang="en-US" dirty="0"/>
              <a:t>A coordinated law enforcement action aimed at those who prey on senior citizens has resulted in charges against more than 250 subjects who collectively victimized more than one million mostly elderly Americans.</a:t>
            </a:r>
          </a:p>
          <a:p>
            <a:r>
              <a:rPr lang="en-US" dirty="0">
                <a:hlinkClick r:id="rId6"/>
              </a:rPr>
              <a:t>http://www.eldersandcourts.org/elder-abuse/elder-abuse-material-for-right-rail-menu-for-elder-abuse/basics/elder-abuse-laws.aspx</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C0CF19BD-CA83-0C45-8674-17E71384AE94}" type="slidenum">
              <a:rPr lang="en-US" smtClean="0"/>
              <a:t>7</a:t>
            </a:fld>
            <a:endParaRPr lang="en-US"/>
          </a:p>
        </p:txBody>
      </p:sp>
    </p:spTree>
    <p:extLst>
      <p:ext uri="{BB962C8B-B14F-4D97-AF65-F5344CB8AC3E}">
        <p14:creationId xmlns:p14="http://schemas.microsoft.com/office/powerpoint/2010/main" val="1300886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 of Calls Received by the Aging Committee Fraud Hotline from January 1, 2017, to December 31, 2017.</a:t>
            </a:r>
            <a:br>
              <a:rPr lang="en-US" dirty="0"/>
            </a:br>
            <a:endParaRPr lang="en-US" dirty="0"/>
          </a:p>
          <a:p>
            <a:r>
              <a:rPr lang="en-US" dirty="0"/>
              <a:t>Over the past year, more than 1,400 individuals all across the country contacted the Fraud Hotline. </a:t>
            </a:r>
          </a:p>
          <a:p>
            <a:endParaRPr lang="en-US" dirty="0"/>
          </a:p>
          <a:p>
            <a:r>
              <a:rPr lang="en-US" dirty="0"/>
              <a:t>One of the Senate Aging Committee’s top priorities in the 115th Congress is to continue combatting fraud that targets seniors. e Fraud Hotline has been instrumental in this </a:t>
            </a:r>
            <a:r>
              <a:rPr lang="en-US" dirty="0" err="1"/>
              <a:t>ght</a:t>
            </a:r>
            <a:r>
              <a:rPr lang="en-US" dirty="0"/>
              <a:t>, providing more than 1,400 people in 2017 with information on common scams and o </a:t>
            </a:r>
            <a:r>
              <a:rPr lang="en-US" dirty="0" err="1"/>
              <a:t>ering</a:t>
            </a:r>
            <a:r>
              <a:rPr lang="en-US" dirty="0"/>
              <a:t> tips on how to avoid becoming victims of fraud. In addition, Fraud Hotline investigators have encouraged victims to report fraud to the appropriate law enforcement agencies to improve the government’s data as well as its ability to prosecute the perpetrators of these scams. Committee investigators have even helped some victims recover thousands of dollars of their hard-earned retirement savings. </a:t>
            </a:r>
          </a:p>
          <a:p>
            <a:r>
              <a:rPr lang="en-US" dirty="0"/>
              <a:t>e Aging Committee has held hearings on seven of the top ten scams on this list. e Committee’s hearings have helped raise public awareness to prevent seniors from falling victim to these scams, as well as to provide valuable oversight of the federal government’s e ort to combat these frauds and protect consumers. e Committee has pressed federal law enforcement agencies to combat fraud and put the criminals who prey on our nations’ seniors behind bars. </a:t>
            </a:r>
          </a:p>
          <a:p>
            <a:endParaRPr lang="en-US" dirty="0"/>
          </a:p>
        </p:txBody>
      </p:sp>
      <p:sp>
        <p:nvSpPr>
          <p:cNvPr id="4" name="Slide Number Placeholder 3"/>
          <p:cNvSpPr>
            <a:spLocks noGrp="1"/>
          </p:cNvSpPr>
          <p:nvPr>
            <p:ph type="sldNum" sz="quarter" idx="5"/>
          </p:nvPr>
        </p:nvSpPr>
        <p:spPr/>
        <p:txBody>
          <a:bodyPr/>
          <a:lstStyle/>
          <a:p>
            <a:fld id="{C0CF19BD-CA83-0C45-8674-17E71384AE94}" type="slidenum">
              <a:rPr lang="en-US" smtClean="0"/>
              <a:t>8</a:t>
            </a:fld>
            <a:endParaRPr lang="en-US"/>
          </a:p>
        </p:txBody>
      </p:sp>
    </p:spTree>
    <p:extLst>
      <p:ext uri="{BB962C8B-B14F-4D97-AF65-F5344CB8AC3E}">
        <p14:creationId xmlns:p14="http://schemas.microsoft.com/office/powerpoint/2010/main" val="131336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F19BD-CA83-0C45-8674-17E71384AE94}" type="slidenum">
              <a:rPr lang="en-US" smtClean="0"/>
              <a:t>9</a:t>
            </a:fld>
            <a:endParaRPr lang="en-US"/>
          </a:p>
        </p:txBody>
      </p:sp>
    </p:spTree>
    <p:extLst>
      <p:ext uri="{BB962C8B-B14F-4D97-AF65-F5344CB8AC3E}">
        <p14:creationId xmlns:p14="http://schemas.microsoft.com/office/powerpoint/2010/main" val="48019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DF2F2DC-544D-3048-8FDC-A84BC9A9C794}"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7561363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2F2DC-544D-3048-8FDC-A84BC9A9C794}"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143070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2F2DC-544D-3048-8FDC-A84BC9A9C794}"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42356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F2F2DC-544D-3048-8FDC-A84BC9A9C794}"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349411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DF2F2DC-544D-3048-8FDC-A84BC9A9C794}"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41532124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DF2F2DC-544D-3048-8FDC-A84BC9A9C794}" type="datetimeFigureOut">
              <a:rPr lang="en-US" smtClean="0"/>
              <a:t>6/7/19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174281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DF2F2DC-544D-3048-8FDC-A84BC9A9C794}"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BE3AF-0109-124C-B676-8362AC893C6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4572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F2F2DC-544D-3048-8FDC-A84BC9A9C794}" type="datetimeFigureOut">
              <a:rPr lang="en-US" smtClean="0"/>
              <a:t>6/7/19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166175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2F2DC-544D-3048-8FDC-A84BC9A9C794}" type="datetimeFigureOut">
              <a:rPr lang="en-US" smtClean="0"/>
              <a:t>6/7/19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239726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DF2F2DC-544D-3048-8FDC-A84BC9A9C794}" type="datetimeFigureOut">
              <a:rPr lang="en-US" smtClean="0"/>
              <a:t>6/7/19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128181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DF2F2DC-544D-3048-8FDC-A84BC9A9C794}" type="datetimeFigureOut">
              <a:rPr lang="en-US" smtClean="0"/>
              <a:t>6/7/19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CABE3AF-0109-124C-B676-8362AC893C6F}" type="slidenum">
              <a:rPr lang="en-US" smtClean="0"/>
              <a:t>‹#›</a:t>
            </a:fld>
            <a:endParaRPr lang="en-US"/>
          </a:p>
        </p:txBody>
      </p:sp>
    </p:spTree>
    <p:extLst>
      <p:ext uri="{BB962C8B-B14F-4D97-AF65-F5344CB8AC3E}">
        <p14:creationId xmlns:p14="http://schemas.microsoft.com/office/powerpoint/2010/main" val="4820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DF2F2DC-544D-3048-8FDC-A84BC9A9C794}" type="datetimeFigureOut">
              <a:rPr lang="en-US" smtClean="0"/>
              <a:t>6/7/19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CABE3AF-0109-124C-B676-8362AC893C6F}" type="slidenum">
              <a:rPr lang="en-US" smtClean="0"/>
              <a:t>‹#›</a:t>
            </a:fld>
            <a:endParaRPr lang="en-US"/>
          </a:p>
        </p:txBody>
      </p:sp>
    </p:spTree>
    <p:extLst>
      <p:ext uri="{BB962C8B-B14F-4D97-AF65-F5344CB8AC3E}">
        <p14:creationId xmlns:p14="http://schemas.microsoft.com/office/powerpoint/2010/main" val="175590082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22587" y="1309439"/>
            <a:ext cx="2885600" cy="4083512"/>
          </a:xfrm>
          <a:prstGeom prst="rect">
            <a:avLst/>
          </a:prstGeom>
        </p:spPr>
      </p:pic>
      <p:sp>
        <p:nvSpPr>
          <p:cNvPr id="3" name="Content Placeholder 2">
            <a:extLst>
              <a:ext uri="{FF2B5EF4-FFF2-40B4-BE49-F238E27FC236}">
                <a16:creationId xmlns:a16="http://schemas.microsoft.com/office/drawing/2014/main" id="{AE133188-F6B8-3840-A6CB-055DE94012EF}"/>
              </a:ext>
            </a:extLst>
          </p:cNvPr>
          <p:cNvSpPr>
            <a:spLocks noGrp="1"/>
          </p:cNvSpPr>
          <p:nvPr>
            <p:ph idx="1"/>
          </p:nvPr>
        </p:nvSpPr>
        <p:spPr>
          <a:xfrm>
            <a:off x="5317296" y="1049245"/>
            <a:ext cx="6341016" cy="4603900"/>
          </a:xfrm>
        </p:spPr>
        <p:txBody>
          <a:bodyPr anchor="ctr">
            <a:normAutofit lnSpcReduction="10000"/>
          </a:bodyPr>
          <a:lstStyle/>
          <a:p>
            <a:pPr marL="0" indent="0">
              <a:buNone/>
            </a:pPr>
            <a:r>
              <a:rPr lang="en-US" sz="4000" b="1" dirty="0">
                <a:latin typeface="Helvetica" charset="0"/>
                <a:ea typeface="Helvetica" charset="0"/>
                <a:cs typeface="Helvetica" charset="0"/>
              </a:rPr>
              <a:t>Elder Fraud – Financial Abuse Trends</a:t>
            </a:r>
            <a:br>
              <a:rPr lang="en-US" sz="4000" b="1" dirty="0">
                <a:latin typeface="Helvetica" charset="0"/>
                <a:ea typeface="Helvetica" charset="0"/>
                <a:cs typeface="Helvetica" charset="0"/>
              </a:rPr>
            </a:br>
            <a:br>
              <a:rPr lang="en-US" sz="4000" b="1" dirty="0">
                <a:latin typeface="Helvetica" charset="0"/>
                <a:ea typeface="Helvetica" charset="0"/>
                <a:cs typeface="Helvetica" charset="0"/>
              </a:rPr>
            </a:br>
            <a:br>
              <a:rPr lang="en-US" b="1" dirty="0">
                <a:latin typeface="Helvetica" charset="0"/>
                <a:ea typeface="Helvetica" charset="0"/>
                <a:cs typeface="Helvetica" charset="0"/>
              </a:rPr>
            </a:br>
            <a:r>
              <a:rPr lang="en-US" sz="2000" dirty="0">
                <a:latin typeface="Helvetica" charset="0"/>
                <a:ea typeface="Helvetica" charset="0"/>
                <a:cs typeface="Helvetica" charset="0"/>
              </a:rPr>
              <a:t>Irina Balashova, CPA, CFE, CIA</a:t>
            </a:r>
            <a:br>
              <a:rPr lang="en-US" sz="2000" b="1" dirty="0">
                <a:latin typeface="Helvetica" charset="0"/>
                <a:ea typeface="Helvetica" charset="0"/>
                <a:cs typeface="Helvetica" charset="0"/>
              </a:rPr>
            </a:br>
            <a:r>
              <a:rPr lang="en-US" sz="2000" dirty="0">
                <a:latin typeface="Helvetica" charset="0"/>
                <a:ea typeface="Helvetica" charset="0"/>
                <a:cs typeface="Helvetica" charset="0"/>
              </a:rPr>
              <a:t>Howard Silverstone, CPA, CFF, CFE</a:t>
            </a:r>
            <a:br>
              <a:rPr lang="en-US" sz="2000" dirty="0">
                <a:latin typeface="Helvetica" charset="0"/>
                <a:ea typeface="Helvetica" charset="0"/>
                <a:cs typeface="Helvetica" charset="0"/>
              </a:rPr>
            </a:br>
            <a:r>
              <a:rPr lang="en-US" sz="2000" dirty="0">
                <a:latin typeface="Helvetica" charset="0"/>
                <a:ea typeface="Helvetica" charset="0"/>
                <a:cs typeface="Helvetica" charset="0"/>
              </a:rPr>
              <a:t>Forensic Resolutions, Inc.</a:t>
            </a:r>
            <a:br>
              <a:rPr lang="en-US" sz="2000" dirty="0">
                <a:latin typeface="Helvetica" charset="0"/>
                <a:ea typeface="Helvetica" charset="0"/>
                <a:cs typeface="Helvetica" charset="0"/>
              </a:rPr>
            </a:br>
            <a:br>
              <a:rPr lang="en-US" dirty="0">
                <a:latin typeface="Helvetica" charset="0"/>
                <a:ea typeface="Helvetica" charset="0"/>
                <a:cs typeface="Helvetica" charset="0"/>
              </a:rPr>
            </a:br>
            <a:br>
              <a:rPr lang="en-US" dirty="0">
                <a:latin typeface="Helvetica" charset="0"/>
                <a:ea typeface="Helvetica" charset="0"/>
                <a:cs typeface="Helvetica" charset="0"/>
              </a:rPr>
            </a:br>
            <a:r>
              <a:rPr lang="en-US" dirty="0">
                <a:latin typeface="Helvetica" charset="0"/>
                <a:ea typeface="Helvetica" charset="0"/>
                <a:cs typeface="Helvetica" charset="0"/>
              </a:rPr>
              <a:t>Rutgers Business School in conjunction with the Association of Certified Fraud Examiners – New Jersey Chapter</a:t>
            </a:r>
            <a:br>
              <a:rPr lang="en-US" dirty="0">
                <a:latin typeface="Helvetica" charset="0"/>
                <a:ea typeface="Helvetica" charset="0"/>
                <a:cs typeface="Helvetica" charset="0"/>
              </a:rPr>
            </a:br>
            <a:endParaRPr lang="en-US"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JUNE 7, 2019</a:t>
            </a:r>
          </a:p>
        </p:txBody>
      </p:sp>
    </p:spTree>
    <p:extLst>
      <p:ext uri="{BB962C8B-B14F-4D97-AF65-F5344CB8AC3E}">
        <p14:creationId xmlns:p14="http://schemas.microsoft.com/office/powerpoint/2010/main" val="4273404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C580-3BD4-1948-891F-2B722946C211}"/>
              </a:ext>
            </a:extLst>
          </p:cNvPr>
          <p:cNvSpPr>
            <a:spLocks noGrp="1"/>
          </p:cNvSpPr>
          <p:nvPr>
            <p:ph type="title"/>
          </p:nvPr>
        </p:nvSpPr>
        <p:spPr>
          <a:xfrm>
            <a:off x="1422030" y="238480"/>
            <a:ext cx="10018713" cy="688446"/>
          </a:xfrm>
        </p:spPr>
        <p:txBody>
          <a:bodyPr>
            <a:normAutofit fontScale="90000"/>
          </a:bodyPr>
          <a:lstStyle/>
          <a:p>
            <a:r>
              <a:rPr lang="en-US" b="1" dirty="0" err="1">
                <a:latin typeface="Helvetica" charset="0"/>
                <a:ea typeface="Helvetica" charset="0"/>
                <a:cs typeface="Helvetica" charset="0"/>
              </a:rPr>
              <a:t>Robocalls</a:t>
            </a:r>
            <a:r>
              <a:rPr lang="en-US" b="1" dirty="0">
                <a:latin typeface="Helvetica" charset="0"/>
                <a:ea typeface="Helvetica" charset="0"/>
                <a:cs typeface="Helvetica" charset="0"/>
              </a:rPr>
              <a:t>/Unsolicited Phone Calls</a:t>
            </a:r>
          </a:p>
        </p:txBody>
      </p:sp>
      <p:sp>
        <p:nvSpPr>
          <p:cNvPr id="3" name="Content Placeholder 2">
            <a:extLst>
              <a:ext uri="{FF2B5EF4-FFF2-40B4-BE49-F238E27FC236}">
                <a16:creationId xmlns:a16="http://schemas.microsoft.com/office/drawing/2014/main" id="{C116C4B0-D262-5142-BA34-824F74C7810A}"/>
              </a:ext>
            </a:extLst>
          </p:cNvPr>
          <p:cNvSpPr>
            <a:spLocks noGrp="1"/>
          </p:cNvSpPr>
          <p:nvPr>
            <p:ph idx="1"/>
          </p:nvPr>
        </p:nvSpPr>
        <p:spPr>
          <a:xfrm>
            <a:off x="1270748" y="1014608"/>
            <a:ext cx="10169995" cy="3559406"/>
          </a:xfrm>
        </p:spPr>
        <p:txBody>
          <a:bodyPr>
            <a:normAutofit/>
          </a:bodyPr>
          <a:lstStyle/>
          <a:p>
            <a:pPr>
              <a:lnSpc>
                <a:spcPct val="200000"/>
              </a:lnSpc>
              <a:buClr>
                <a:srgbClr val="FFC000"/>
              </a:buClr>
              <a:buFont typeface="Wingdings" pitchFamily="2" charset="2"/>
              <a:buChar char="Ø"/>
            </a:pPr>
            <a:r>
              <a:rPr lang="en-US" sz="2000" dirty="0">
                <a:latin typeface="Helvetica" charset="0"/>
                <a:ea typeface="Helvetica" charset="0"/>
                <a:cs typeface="Helvetica" charset="0"/>
              </a:rPr>
              <a:t>Do you feel that you began receiving more of these lately?</a:t>
            </a:r>
          </a:p>
          <a:p>
            <a:pPr>
              <a:buClr>
                <a:srgbClr val="FFC000"/>
              </a:buClr>
              <a:buFont typeface="Wingdings" pitchFamily="2" charset="2"/>
              <a:buChar char="Ø"/>
            </a:pPr>
            <a:r>
              <a:rPr lang="en-US" sz="2000" dirty="0">
                <a:latin typeface="Helvetica" charset="0"/>
                <a:ea typeface="Helvetica" charset="0"/>
                <a:cs typeface="Helvetica" charset="0"/>
              </a:rPr>
              <a:t>Robocalling allows scammers to maximize the number of individuals and households they reach</a:t>
            </a:r>
          </a:p>
          <a:p>
            <a:pPr>
              <a:buClr>
                <a:srgbClr val="FFC000"/>
              </a:buClr>
              <a:buFont typeface="Wingdings" pitchFamily="2" charset="2"/>
              <a:buChar char="Ø"/>
            </a:pPr>
            <a:r>
              <a:rPr lang="en-US" sz="2000" dirty="0" err="1">
                <a:latin typeface="Helvetica" charset="0"/>
                <a:ea typeface="Helvetica" charset="0"/>
                <a:cs typeface="Helvetica" charset="0"/>
              </a:rPr>
              <a:t>Robocalls</a:t>
            </a:r>
            <a:r>
              <a:rPr lang="en-US" sz="2000" dirty="0">
                <a:latin typeface="Helvetica" charset="0"/>
                <a:ea typeface="Helvetica" charset="0"/>
                <a:cs typeface="Helvetica" charset="0"/>
              </a:rPr>
              <a:t> are originated by recordings and are designed to identify numbers that consumers are likely to answer</a:t>
            </a:r>
          </a:p>
          <a:p>
            <a:pPr>
              <a:buClr>
                <a:srgbClr val="FFC000"/>
              </a:buClr>
              <a:buFont typeface="Wingdings" pitchFamily="2" charset="2"/>
              <a:buChar char="Ø"/>
            </a:pPr>
            <a:r>
              <a:rPr lang="en-US" sz="2000" dirty="0">
                <a:latin typeface="Helvetica" charset="0"/>
                <a:ea typeface="Helvetica" charset="0"/>
                <a:cs typeface="Helvetica" charset="0"/>
              </a:rPr>
              <a:t>VoIP technology sends voice communications over the internet</a:t>
            </a:r>
          </a:p>
          <a:p>
            <a:pPr>
              <a:buClr>
                <a:srgbClr val="FFC000"/>
              </a:buClr>
              <a:buFont typeface="Wingdings" pitchFamily="2" charset="2"/>
              <a:buChar char="Ø"/>
            </a:pPr>
            <a:r>
              <a:rPr lang="en-US" sz="2000" dirty="0">
                <a:latin typeface="Helvetica" charset="0"/>
                <a:ea typeface="Helvetica" charset="0"/>
                <a:cs typeface="Helvetica" charset="0"/>
              </a:rPr>
              <a:t>Scammers pose as representatives of banks, credit card companies, creditors, or government agencies</a:t>
            </a:r>
          </a:p>
          <a:p>
            <a:pPr>
              <a:buFont typeface="Wingdings" charset="2"/>
              <a:buChar char="Ø"/>
            </a:pPr>
            <a:endParaRPr lang="en-US" sz="2000" dirty="0">
              <a:latin typeface="Helvetica" charset="0"/>
              <a:ea typeface="Helvetica" charset="0"/>
              <a:cs typeface="Helvetica" charset="0"/>
            </a:endParaRPr>
          </a:p>
        </p:txBody>
      </p:sp>
      <p:pic>
        <p:nvPicPr>
          <p:cNvPr id="7" name="Picture 6">
            <a:extLst>
              <a:ext uri="{FF2B5EF4-FFF2-40B4-BE49-F238E27FC236}">
                <a16:creationId xmlns:a16="http://schemas.microsoft.com/office/drawing/2014/main" id="{F7458A19-C2A8-6F4C-BD9E-76B9AE6AC5E4}"/>
              </a:ext>
            </a:extLst>
          </p:cNvPr>
          <p:cNvPicPr>
            <a:picLocks noChangeAspect="1"/>
          </p:cNvPicPr>
          <p:nvPr/>
        </p:nvPicPr>
        <p:blipFill>
          <a:blip r:embed="rId3"/>
          <a:stretch>
            <a:fillRect/>
          </a:stretch>
        </p:blipFill>
        <p:spPr>
          <a:xfrm>
            <a:off x="1540397" y="4661696"/>
            <a:ext cx="2916249" cy="1940631"/>
          </a:xfrm>
          <a:prstGeom prst="rect">
            <a:avLst/>
          </a:prstGeom>
        </p:spPr>
      </p:pic>
    </p:spTree>
    <p:extLst>
      <p:ext uri="{BB962C8B-B14F-4D97-AF65-F5344CB8AC3E}">
        <p14:creationId xmlns:p14="http://schemas.microsoft.com/office/powerpoint/2010/main" val="4273118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8449"/>
            <a:ext cx="10018713" cy="886576"/>
          </a:xfrm>
        </p:spPr>
        <p:txBody>
          <a:bodyPr>
            <a:normAutofit/>
          </a:bodyPr>
          <a:lstStyle/>
          <a:p>
            <a:r>
              <a:rPr lang="en-US" b="1" dirty="0">
                <a:latin typeface="Helvetica" charset="0"/>
                <a:ea typeface="Helvetica" charset="0"/>
                <a:cs typeface="Helvetica" charset="0"/>
              </a:rPr>
              <a:t>Sweepstakes/Jamaican Lottery Scam</a:t>
            </a:r>
          </a:p>
        </p:txBody>
      </p:sp>
      <p:sp>
        <p:nvSpPr>
          <p:cNvPr id="3" name="Content Placeholder 2"/>
          <p:cNvSpPr>
            <a:spLocks noGrp="1"/>
          </p:cNvSpPr>
          <p:nvPr>
            <p:ph idx="1"/>
          </p:nvPr>
        </p:nvSpPr>
        <p:spPr>
          <a:xfrm>
            <a:off x="1226542" y="1700049"/>
            <a:ext cx="10965458" cy="3302876"/>
          </a:xfrm>
        </p:spPr>
        <p:txBody>
          <a:bodyPr/>
          <a:lstStyle/>
          <a:p>
            <a:pPr>
              <a:buFont typeface="Wingdings" charset="2"/>
              <a:buChar char="Ø"/>
            </a:pPr>
            <a:r>
              <a:rPr lang="en-US" sz="2000" dirty="0">
                <a:latin typeface="Helvetica" charset="0"/>
                <a:ea typeface="Helvetica" charset="0"/>
                <a:cs typeface="Helvetica" charset="0"/>
              </a:rPr>
              <a:t>Scammers contact victims by phone or through mail to tell them they have won or have been entered to win a prize</a:t>
            </a:r>
          </a:p>
          <a:p>
            <a:pPr>
              <a:buFont typeface="Wingdings" charset="2"/>
              <a:buChar char="Ø"/>
            </a:pPr>
            <a:r>
              <a:rPr lang="en-US" sz="2000" dirty="0">
                <a:latin typeface="Helvetica" charset="0"/>
                <a:ea typeface="Helvetica" charset="0"/>
                <a:cs typeface="Helvetica" charset="0"/>
              </a:rPr>
              <a:t>Tell the victims to send money in a variety of ways</a:t>
            </a:r>
          </a:p>
          <a:p>
            <a:pPr>
              <a:buFont typeface="Wingdings" charset="2"/>
              <a:buChar char="Ø"/>
            </a:pPr>
            <a:r>
              <a:rPr lang="en-US" sz="2000" dirty="0">
                <a:latin typeface="Helvetica" charset="0"/>
                <a:ea typeface="Helvetica" charset="0"/>
                <a:cs typeface="Helvetica" charset="0"/>
              </a:rPr>
              <a:t>Money scammed from victims help fund organized crime in the island nation</a:t>
            </a:r>
          </a:p>
          <a:p>
            <a:pPr>
              <a:buFont typeface="Wingdings" charset="2"/>
              <a:buChar char="Ø"/>
            </a:pPr>
            <a:r>
              <a:rPr lang="en-US" sz="2000" dirty="0">
                <a:latin typeface="Helvetica" charset="0"/>
                <a:ea typeface="Helvetica" charset="0"/>
                <a:cs typeface="Helvetica" charset="0"/>
              </a:rPr>
              <a:t>Con artists adopt a variety of identities to keep the money coming in ever- increasing amounts</a:t>
            </a:r>
          </a:p>
          <a:p>
            <a:pPr>
              <a:buFont typeface="Wingdings" charset="2"/>
              <a:buChar char="Ø"/>
            </a:pPr>
            <a:endParaRPr lang="en-US" sz="2000" dirty="0">
              <a:latin typeface="Helvetica" charset="0"/>
              <a:ea typeface="Helvetica" charset="0"/>
              <a:cs typeface="Helvetica" charset="0"/>
            </a:endParaRPr>
          </a:p>
        </p:txBody>
      </p:sp>
      <p:pic>
        <p:nvPicPr>
          <p:cNvPr id="5" name="Picture 4"/>
          <p:cNvPicPr>
            <a:picLocks noChangeAspect="1"/>
          </p:cNvPicPr>
          <p:nvPr/>
        </p:nvPicPr>
        <p:blipFill>
          <a:blip r:embed="rId3"/>
          <a:stretch>
            <a:fillRect/>
          </a:stretch>
        </p:blipFill>
        <p:spPr>
          <a:xfrm>
            <a:off x="2968296" y="4783152"/>
            <a:ext cx="3709037" cy="1752819"/>
          </a:xfrm>
          <a:prstGeom prst="rect">
            <a:avLst/>
          </a:prstGeom>
        </p:spPr>
      </p:pic>
    </p:spTree>
    <p:extLst>
      <p:ext uri="{BB962C8B-B14F-4D97-AF65-F5344CB8AC3E}">
        <p14:creationId xmlns:p14="http://schemas.microsoft.com/office/powerpoint/2010/main" val="46220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676" y="170793"/>
            <a:ext cx="10018713" cy="1137747"/>
          </a:xfrm>
        </p:spPr>
        <p:txBody>
          <a:bodyPr/>
          <a:lstStyle/>
          <a:p>
            <a:r>
              <a:rPr lang="en-US" b="1" dirty="0">
                <a:latin typeface="Helvetica" charset="0"/>
                <a:ea typeface="Helvetica" charset="0"/>
                <a:cs typeface="Helvetica" charset="0"/>
              </a:rPr>
              <a:t>“Can you hear me?” Scam</a:t>
            </a:r>
          </a:p>
        </p:txBody>
      </p:sp>
      <p:sp>
        <p:nvSpPr>
          <p:cNvPr id="3" name="Content Placeholder 2"/>
          <p:cNvSpPr>
            <a:spLocks noGrp="1"/>
          </p:cNvSpPr>
          <p:nvPr>
            <p:ph idx="1"/>
          </p:nvPr>
        </p:nvSpPr>
        <p:spPr>
          <a:xfrm>
            <a:off x="4445876" y="2060029"/>
            <a:ext cx="7483365" cy="4046482"/>
          </a:xfrm>
        </p:spPr>
        <p:txBody>
          <a:bodyPr>
            <a:normAutofit/>
          </a:bodyPr>
          <a:lstStyle/>
          <a:p>
            <a:pPr>
              <a:buFont typeface="Wingdings" charset="2"/>
              <a:buChar char="Ø"/>
            </a:pPr>
            <a:r>
              <a:rPr lang="en-US" sz="2200" dirty="0">
                <a:latin typeface="Helvetica" charset="0"/>
                <a:ea typeface="Helvetica" charset="0"/>
                <a:cs typeface="Helvetica" charset="0"/>
              </a:rPr>
              <a:t>Caller would simply ask “Are you there?” or “Can you hear me?” in order to prompt the recipient to say “yes.” </a:t>
            </a:r>
          </a:p>
          <a:p>
            <a:pPr>
              <a:buFont typeface="Wingdings" charset="2"/>
              <a:buChar char="Ø"/>
            </a:pPr>
            <a:r>
              <a:rPr lang="en-US" sz="2200" dirty="0">
                <a:latin typeface="Helvetica" charset="0"/>
                <a:ea typeface="Helvetica" charset="0"/>
                <a:cs typeface="Helvetica" charset="0"/>
              </a:rPr>
              <a:t>Scammers would record the consumer’s voice, and thus obtain a voice signature, </a:t>
            </a:r>
          </a:p>
          <a:p>
            <a:pPr>
              <a:buFont typeface="Wingdings" charset="2"/>
              <a:buChar char="Ø"/>
            </a:pPr>
            <a:r>
              <a:rPr lang="en-US" sz="2200" dirty="0">
                <a:latin typeface="Helvetica" charset="0"/>
                <a:ea typeface="Helvetica" charset="0"/>
                <a:cs typeface="Helvetica" charset="0"/>
              </a:rPr>
              <a:t>Use the recording to authorize unwanted charges on items like utility bills, phone bills, or even stolen credit cards </a:t>
            </a:r>
          </a:p>
          <a:p>
            <a:pPr>
              <a:buFont typeface="Wingdings" charset="2"/>
              <a:buChar char="Ø"/>
            </a:pPr>
            <a:endParaRPr lang="en-US" dirty="0"/>
          </a:p>
        </p:txBody>
      </p:sp>
      <p:pic>
        <p:nvPicPr>
          <p:cNvPr id="4" name="Picture 3"/>
          <p:cNvPicPr>
            <a:picLocks noChangeAspect="1"/>
          </p:cNvPicPr>
          <p:nvPr/>
        </p:nvPicPr>
        <p:blipFill>
          <a:blip r:embed="rId3"/>
          <a:stretch>
            <a:fillRect/>
          </a:stretch>
        </p:blipFill>
        <p:spPr>
          <a:xfrm>
            <a:off x="1263593" y="3026980"/>
            <a:ext cx="2772478" cy="1849819"/>
          </a:xfrm>
          <a:prstGeom prst="rect">
            <a:avLst/>
          </a:prstGeom>
        </p:spPr>
      </p:pic>
    </p:spTree>
    <p:extLst>
      <p:ext uri="{BB962C8B-B14F-4D97-AF65-F5344CB8AC3E}">
        <p14:creationId xmlns:p14="http://schemas.microsoft.com/office/powerpoint/2010/main" val="1838584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593" y="191960"/>
            <a:ext cx="10018713" cy="1135800"/>
          </a:xfrm>
        </p:spPr>
        <p:txBody>
          <a:bodyPr/>
          <a:lstStyle/>
          <a:p>
            <a:r>
              <a:rPr lang="en-US" b="1" dirty="0">
                <a:latin typeface="Helvetica" charset="0"/>
                <a:ea typeface="Helvetica" charset="0"/>
                <a:cs typeface="Helvetica" charset="0"/>
              </a:rPr>
              <a:t>Grandparent Scam</a:t>
            </a:r>
          </a:p>
        </p:txBody>
      </p:sp>
      <p:sp>
        <p:nvSpPr>
          <p:cNvPr id="3" name="Content Placeholder 2"/>
          <p:cNvSpPr>
            <a:spLocks noGrp="1"/>
          </p:cNvSpPr>
          <p:nvPr>
            <p:ph idx="1"/>
          </p:nvPr>
        </p:nvSpPr>
        <p:spPr>
          <a:xfrm>
            <a:off x="1347676" y="1944558"/>
            <a:ext cx="10443113" cy="2630215"/>
          </a:xfrm>
        </p:spPr>
        <p:txBody>
          <a:bodyPr>
            <a:normAutofit/>
          </a:bodyPr>
          <a:lstStyle/>
          <a:p>
            <a:pPr>
              <a:buFont typeface="Wingdings" charset="2"/>
              <a:buChar char="Ø"/>
            </a:pPr>
            <a:r>
              <a:rPr lang="en-US" sz="2000" dirty="0">
                <a:latin typeface="Helvetica" charset="0"/>
                <a:ea typeface="Helvetica" charset="0"/>
                <a:cs typeface="Helvetica" charset="0"/>
              </a:rPr>
              <a:t>Imposters either pretend to be the victim’s grandchild and/or claim to be holding the victims’ grandchild</a:t>
            </a:r>
          </a:p>
          <a:p>
            <a:pPr>
              <a:buFont typeface="Wingdings" charset="2"/>
              <a:buChar char="Ø"/>
            </a:pPr>
            <a:r>
              <a:rPr lang="en-US" sz="2000" dirty="0">
                <a:latin typeface="Helvetica" charset="0"/>
                <a:ea typeface="Helvetica" charset="0"/>
                <a:cs typeface="Helvetica" charset="0"/>
              </a:rPr>
              <a:t>Play on victims’ emotions and trick concerned grandparents into wiring money to them </a:t>
            </a:r>
          </a:p>
          <a:p>
            <a:pPr>
              <a:buFont typeface="Wingdings" charset="2"/>
              <a:buChar char="Ø"/>
            </a:pPr>
            <a:r>
              <a:rPr lang="en-US" sz="2000" dirty="0">
                <a:latin typeface="Helvetica" charset="0"/>
                <a:ea typeface="Helvetica" charset="0"/>
                <a:cs typeface="Helvetica" charset="0"/>
              </a:rPr>
              <a:t>Requires the victim to go to a local retailer and send an electric wire transfer of several thousand dollars</a:t>
            </a:r>
            <a:endParaRPr lang="en-US" sz="2000" dirty="0"/>
          </a:p>
          <a:p>
            <a:pPr>
              <a:buFont typeface="Wingdings" charset="2"/>
              <a:buChar char="Ø"/>
            </a:pPr>
            <a:endParaRPr lang="en-US" sz="2000" dirty="0">
              <a:latin typeface="Helvetica" charset="0"/>
              <a:ea typeface="Helvetica" charset="0"/>
              <a:cs typeface="Helvetica" charset="0"/>
            </a:endParaRPr>
          </a:p>
        </p:txBody>
      </p:sp>
      <p:pic>
        <p:nvPicPr>
          <p:cNvPr id="5" name="Picture 4"/>
          <p:cNvPicPr>
            <a:picLocks noChangeAspect="1"/>
          </p:cNvPicPr>
          <p:nvPr/>
        </p:nvPicPr>
        <p:blipFill>
          <a:blip r:embed="rId3"/>
          <a:stretch>
            <a:fillRect/>
          </a:stretch>
        </p:blipFill>
        <p:spPr>
          <a:xfrm>
            <a:off x="4104508" y="4204576"/>
            <a:ext cx="3289300" cy="2463800"/>
          </a:xfrm>
          <a:prstGeom prst="rect">
            <a:avLst/>
          </a:prstGeom>
        </p:spPr>
      </p:pic>
    </p:spTree>
    <p:extLst>
      <p:ext uri="{BB962C8B-B14F-4D97-AF65-F5344CB8AC3E}">
        <p14:creationId xmlns:p14="http://schemas.microsoft.com/office/powerpoint/2010/main" val="2146564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359980"/>
            <a:ext cx="10018713" cy="951443"/>
          </a:xfrm>
        </p:spPr>
        <p:txBody>
          <a:bodyPr/>
          <a:lstStyle/>
          <a:p>
            <a:r>
              <a:rPr lang="en-US" b="1" dirty="0">
                <a:latin typeface="Helvetica" charset="0"/>
                <a:ea typeface="Helvetica" charset="0"/>
                <a:cs typeface="Helvetica" charset="0"/>
              </a:rPr>
              <a:t>Computer Scam</a:t>
            </a:r>
          </a:p>
        </p:txBody>
      </p:sp>
      <p:sp>
        <p:nvSpPr>
          <p:cNvPr id="3" name="Content Placeholder 2"/>
          <p:cNvSpPr>
            <a:spLocks noGrp="1"/>
          </p:cNvSpPr>
          <p:nvPr>
            <p:ph idx="1"/>
          </p:nvPr>
        </p:nvSpPr>
        <p:spPr/>
        <p:txBody>
          <a:bodyPr/>
          <a:lstStyle/>
          <a:p>
            <a:pPr>
              <a:buFont typeface="Wingdings" charset="2"/>
              <a:buChar char="Ø"/>
            </a:pPr>
            <a:r>
              <a:rPr lang="en-US" sz="2000" dirty="0">
                <a:latin typeface="Helvetica" charset="0"/>
                <a:ea typeface="Helvetica" charset="0"/>
                <a:cs typeface="Helvetica" charset="0"/>
              </a:rPr>
              <a:t>Scam involves con artists trying to gain victims’ trust by pretending to be associated with a well-known technology company, such as Microsoft, Apple, or Dell</a:t>
            </a:r>
          </a:p>
          <a:p>
            <a:pPr>
              <a:buFont typeface="Wingdings" charset="2"/>
              <a:buChar char="Ø"/>
            </a:pPr>
            <a:r>
              <a:rPr lang="en-US" sz="2000" dirty="0">
                <a:latin typeface="Helvetica" charset="0"/>
                <a:ea typeface="Helvetica" charset="0"/>
                <a:cs typeface="Helvetica" charset="0"/>
              </a:rPr>
              <a:t>Victims unknowingly contact scammers</a:t>
            </a:r>
          </a:p>
          <a:p>
            <a:pPr>
              <a:buFont typeface="Wingdings" charset="2"/>
              <a:buChar char="Ø"/>
            </a:pPr>
            <a:r>
              <a:rPr lang="en-US" sz="2000" dirty="0">
                <a:latin typeface="Helvetica" charset="0"/>
                <a:ea typeface="Helvetica" charset="0"/>
                <a:cs typeface="Helvetica" charset="0"/>
              </a:rPr>
              <a:t>Ransomware</a:t>
            </a:r>
          </a:p>
          <a:p>
            <a:pPr>
              <a:buFont typeface="Wingdings" charset="2"/>
              <a:buChar char="Ø"/>
            </a:pPr>
            <a:r>
              <a:rPr lang="en-US" sz="2000" dirty="0">
                <a:latin typeface="Helvetica" charset="0"/>
                <a:ea typeface="Helvetica" charset="0"/>
                <a:cs typeface="Helvetica" charset="0"/>
              </a:rPr>
              <a:t>Fraudulent refund</a:t>
            </a:r>
          </a:p>
          <a:p>
            <a:endParaRPr lang="en-US" dirty="0"/>
          </a:p>
        </p:txBody>
      </p:sp>
    </p:spTree>
    <p:extLst>
      <p:ext uri="{BB962C8B-B14F-4D97-AF65-F5344CB8AC3E}">
        <p14:creationId xmlns:p14="http://schemas.microsoft.com/office/powerpoint/2010/main" val="173847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780" y="97366"/>
            <a:ext cx="10018713" cy="951443"/>
          </a:xfrm>
        </p:spPr>
        <p:txBody>
          <a:bodyPr/>
          <a:lstStyle/>
          <a:p>
            <a:r>
              <a:rPr lang="en-US" b="1" dirty="0">
                <a:latin typeface="Helvetica" charset="0"/>
                <a:ea typeface="Helvetica" charset="0"/>
                <a:cs typeface="Helvetica" charset="0"/>
              </a:rPr>
              <a:t>Romance Scam</a:t>
            </a:r>
          </a:p>
        </p:txBody>
      </p:sp>
      <p:sp>
        <p:nvSpPr>
          <p:cNvPr id="3" name="Content Placeholder 2"/>
          <p:cNvSpPr>
            <a:spLocks noGrp="1"/>
          </p:cNvSpPr>
          <p:nvPr>
            <p:ph idx="1"/>
          </p:nvPr>
        </p:nvSpPr>
        <p:spPr>
          <a:xfrm>
            <a:off x="1452780" y="1356504"/>
            <a:ext cx="8217313" cy="985055"/>
          </a:xfrm>
        </p:spPr>
        <p:txBody>
          <a:bodyPr>
            <a:normAutofit/>
          </a:bodyPr>
          <a:lstStyle/>
          <a:p>
            <a:pPr>
              <a:buFont typeface="Wingdings" charset="2"/>
              <a:buChar char="Ø"/>
            </a:pPr>
            <a:r>
              <a:rPr lang="en-US" sz="2000" dirty="0">
                <a:latin typeface="Helvetica" charset="0"/>
                <a:ea typeface="Helvetica" charset="0"/>
                <a:cs typeface="Helvetica" charset="0"/>
              </a:rPr>
              <a:t>2016: 15% of adult Americans used online dating services</a:t>
            </a:r>
          </a:p>
          <a:p>
            <a:pPr>
              <a:buFont typeface="Wingdings" charset="2"/>
              <a:buChar char="Ø"/>
            </a:pPr>
            <a:r>
              <a:rPr lang="en-US" sz="2000" dirty="0">
                <a:latin typeface="Helvetica" charset="0"/>
                <a:ea typeface="Helvetica" charset="0"/>
                <a:cs typeface="Helvetica" charset="0"/>
              </a:rPr>
              <a:t>Out of those, 12% are 55 to 64, which is a 6% increase from 2013</a:t>
            </a:r>
          </a:p>
          <a:p>
            <a:pPr>
              <a:buFont typeface="Wingdings" charset="2"/>
              <a:buChar char="Ø"/>
            </a:pPr>
            <a:endParaRPr lang="en-US" sz="2000" dirty="0">
              <a:latin typeface="Helvetica" charset="0"/>
              <a:ea typeface="Helvetica" charset="0"/>
              <a:cs typeface="Helvetica" charset="0"/>
            </a:endParaRPr>
          </a:p>
        </p:txBody>
      </p:sp>
      <p:sp>
        <p:nvSpPr>
          <p:cNvPr id="6" name="Content Placeholder 2">
            <a:extLst>
              <a:ext uri="{FF2B5EF4-FFF2-40B4-BE49-F238E27FC236}">
                <a16:creationId xmlns:a16="http://schemas.microsoft.com/office/drawing/2014/main" id="{B7677BF9-FF2D-9B46-A6D8-4E2B3CB65D0E}"/>
              </a:ext>
            </a:extLst>
          </p:cNvPr>
          <p:cNvSpPr txBox="1">
            <a:spLocks/>
          </p:cNvSpPr>
          <p:nvPr/>
        </p:nvSpPr>
        <p:spPr>
          <a:xfrm>
            <a:off x="1452780" y="2527843"/>
            <a:ext cx="10018713" cy="16809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Wingdings" charset="2"/>
              <a:buChar char="Ø"/>
            </a:pPr>
            <a:r>
              <a:rPr lang="en-US" sz="2000" dirty="0">
                <a:latin typeface="Helvetica" charset="0"/>
                <a:ea typeface="Helvetica" charset="0"/>
                <a:cs typeface="Helvetica" charset="0"/>
              </a:rPr>
              <a:t>Scammers contact victims online either through a chatroom, dating site, social media site, or email</a:t>
            </a:r>
          </a:p>
          <a:p>
            <a:pPr>
              <a:buFont typeface="Wingdings" charset="2"/>
              <a:buChar char="Ø"/>
            </a:pPr>
            <a:r>
              <a:rPr lang="en-US" sz="2000" dirty="0">
                <a:latin typeface="Helvetica" charset="0"/>
                <a:ea typeface="Helvetica" charset="0"/>
                <a:cs typeface="Helvetica" charset="0"/>
              </a:rPr>
              <a:t>Create elaborate profile pages, giving their fabricated story more credibility</a:t>
            </a:r>
          </a:p>
          <a:p>
            <a:pPr>
              <a:buFont typeface="Wingdings" charset="2"/>
              <a:buChar char="Ø"/>
            </a:pPr>
            <a:r>
              <a:rPr lang="en-US" sz="2000" dirty="0">
                <a:latin typeface="Helvetica" charset="0"/>
                <a:ea typeface="Helvetica" charset="0"/>
                <a:cs typeface="Helvetica" charset="0"/>
              </a:rPr>
              <a:t>Con artists often call and chat on the phone to prove that they are real </a:t>
            </a:r>
          </a:p>
          <a:p>
            <a:pPr>
              <a:buFont typeface="Wingdings" charset="2"/>
              <a:buChar char="Ø"/>
            </a:pPr>
            <a:endParaRPr lang="en-US" sz="2000" dirty="0">
              <a:latin typeface="Helvetica" charset="0"/>
              <a:ea typeface="Helvetica" charset="0"/>
              <a:cs typeface="Helvetica" charset="0"/>
            </a:endParaRPr>
          </a:p>
        </p:txBody>
      </p:sp>
      <p:sp>
        <p:nvSpPr>
          <p:cNvPr id="7" name="Content Placeholder 2">
            <a:extLst>
              <a:ext uri="{FF2B5EF4-FFF2-40B4-BE49-F238E27FC236}">
                <a16:creationId xmlns:a16="http://schemas.microsoft.com/office/drawing/2014/main" id="{8536EF0B-F215-214B-8B2F-6A516AFB0D80}"/>
              </a:ext>
            </a:extLst>
          </p:cNvPr>
          <p:cNvSpPr txBox="1">
            <a:spLocks/>
          </p:cNvSpPr>
          <p:nvPr/>
        </p:nvSpPr>
        <p:spPr>
          <a:xfrm>
            <a:off x="1452780" y="4395027"/>
            <a:ext cx="8217313" cy="110646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Wingdings" charset="2"/>
              <a:buChar char="Ø"/>
            </a:pPr>
            <a:r>
              <a:rPr lang="en-US" sz="2000" dirty="0">
                <a:latin typeface="Helvetica" charset="0"/>
                <a:ea typeface="Helvetica" charset="0"/>
                <a:cs typeface="Helvetica" charset="0"/>
              </a:rPr>
              <a:t>Be aware of “destiny” or “fate”</a:t>
            </a:r>
          </a:p>
          <a:p>
            <a:pPr>
              <a:buFont typeface="Wingdings" charset="2"/>
              <a:buChar char="Ø"/>
            </a:pPr>
            <a:r>
              <a:rPr lang="en-US" sz="2000" dirty="0">
                <a:latin typeface="Helvetica" charset="0"/>
                <a:ea typeface="Helvetica" charset="0"/>
                <a:cs typeface="Helvetica" charset="0"/>
              </a:rPr>
              <a:t>Money requests</a:t>
            </a:r>
          </a:p>
          <a:p>
            <a:pPr>
              <a:buFont typeface="Wingdings" charset="2"/>
              <a:buChar char="Ø"/>
            </a:pPr>
            <a:r>
              <a:rPr lang="en-US" sz="2000" dirty="0">
                <a:latin typeface="Helvetica" charset="0"/>
                <a:ea typeface="Helvetica" charset="0"/>
                <a:cs typeface="Helvetica" charset="0"/>
              </a:rPr>
              <a:t>Delay or avoid in-person meeting</a:t>
            </a:r>
          </a:p>
          <a:p>
            <a:pPr>
              <a:buFont typeface="Wingdings" charset="2"/>
              <a:buChar char="Ø"/>
            </a:pP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23320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697" y="139531"/>
            <a:ext cx="10018713" cy="674661"/>
          </a:xfrm>
        </p:spPr>
        <p:txBody>
          <a:bodyPr>
            <a:normAutofit fontScale="90000"/>
          </a:bodyPr>
          <a:lstStyle/>
          <a:p>
            <a:r>
              <a:rPr lang="en-US" b="1" dirty="0">
                <a:latin typeface="Helvetica" charset="0"/>
                <a:ea typeface="Helvetica" charset="0"/>
                <a:cs typeface="Helvetica" charset="0"/>
              </a:rPr>
              <a:t>Elder Financial Abuse</a:t>
            </a:r>
          </a:p>
        </p:txBody>
      </p:sp>
      <p:sp>
        <p:nvSpPr>
          <p:cNvPr id="3" name="Content Placeholder 2"/>
          <p:cNvSpPr>
            <a:spLocks noGrp="1"/>
          </p:cNvSpPr>
          <p:nvPr>
            <p:ph idx="1"/>
          </p:nvPr>
        </p:nvSpPr>
        <p:spPr>
          <a:xfrm>
            <a:off x="1484311" y="1603332"/>
            <a:ext cx="6965372" cy="4187869"/>
          </a:xfrm>
        </p:spPr>
        <p:txBody>
          <a:bodyPr>
            <a:normAutofit/>
          </a:bodyPr>
          <a:lstStyle/>
          <a:p>
            <a:r>
              <a:rPr lang="en-US" sz="2000" dirty="0">
                <a:latin typeface="Helvetica" charset="0"/>
                <a:ea typeface="Helvetica" charset="0"/>
                <a:cs typeface="Helvetica" charset="0"/>
              </a:rPr>
              <a:t>Most victims are between the ages of 80 and 89, live alone, and require support with daily activities </a:t>
            </a:r>
          </a:p>
          <a:p>
            <a:r>
              <a:rPr lang="en-US" sz="2000" dirty="0">
                <a:latin typeface="Helvetica" charset="0"/>
                <a:ea typeface="Helvetica" charset="0"/>
                <a:cs typeface="Helvetica" charset="0"/>
              </a:rPr>
              <a:t>Perpetrators include family members, paid home care workers, those with fiduciary responsibilities, such as financial advisors or legal guardians or strangers who defraud older adults through mail, telephone, or Internet scams</a:t>
            </a:r>
          </a:p>
        </p:txBody>
      </p:sp>
      <p:pic>
        <p:nvPicPr>
          <p:cNvPr id="4" name="Picture 3"/>
          <p:cNvPicPr>
            <a:picLocks noChangeAspect="1"/>
          </p:cNvPicPr>
          <p:nvPr/>
        </p:nvPicPr>
        <p:blipFill>
          <a:blip r:embed="rId3"/>
          <a:stretch>
            <a:fillRect/>
          </a:stretch>
        </p:blipFill>
        <p:spPr>
          <a:xfrm>
            <a:off x="8828683" y="2054748"/>
            <a:ext cx="2819310" cy="1634383"/>
          </a:xfrm>
          <a:prstGeom prst="rect">
            <a:avLst/>
          </a:prstGeom>
        </p:spPr>
      </p:pic>
    </p:spTree>
    <p:extLst>
      <p:ext uri="{BB962C8B-B14F-4D97-AF65-F5344CB8AC3E}">
        <p14:creationId xmlns:p14="http://schemas.microsoft.com/office/powerpoint/2010/main" val="1831679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70490"/>
            <a:ext cx="10018713" cy="1107581"/>
          </a:xfrm>
        </p:spPr>
        <p:txBody>
          <a:bodyPr/>
          <a:lstStyle/>
          <a:p>
            <a:r>
              <a:rPr lang="en-US" b="1" dirty="0">
                <a:latin typeface="Helvetica" charset="0"/>
                <a:ea typeface="Helvetica" charset="0"/>
                <a:cs typeface="Helvetica" charset="0"/>
              </a:rPr>
              <a:t>Identity Theft</a:t>
            </a:r>
          </a:p>
        </p:txBody>
      </p:sp>
      <p:sp>
        <p:nvSpPr>
          <p:cNvPr id="3" name="Content Placeholder 2"/>
          <p:cNvSpPr>
            <a:spLocks noGrp="1"/>
          </p:cNvSpPr>
          <p:nvPr>
            <p:ph idx="1"/>
          </p:nvPr>
        </p:nvSpPr>
        <p:spPr>
          <a:xfrm>
            <a:off x="1484310" y="2439567"/>
            <a:ext cx="10018713" cy="3124201"/>
          </a:xfrm>
        </p:spPr>
        <p:txBody>
          <a:bodyPr/>
          <a:lstStyle/>
          <a:p>
            <a:r>
              <a:rPr lang="en-US" sz="2000" dirty="0">
                <a:latin typeface="Helvetica" charset="0"/>
                <a:ea typeface="Helvetica" charset="0"/>
                <a:cs typeface="Helvetica" charset="0"/>
              </a:rPr>
              <a:t>Draining bank accounts, marking unauthorized credit card charges, and damaging credit reports</a:t>
            </a:r>
          </a:p>
          <a:p>
            <a:r>
              <a:rPr lang="en-US" sz="2000" dirty="0">
                <a:latin typeface="Helvetica" charset="0"/>
                <a:ea typeface="Helvetica" charset="0"/>
                <a:cs typeface="Helvetica" charset="0"/>
              </a:rPr>
              <a:t>Often defraud the government and taxpayers by using stolen personal information to submit fraudulent billings to Medicare or Medicaid, or apply for an receive Social Security benefits to which they are not entitled</a:t>
            </a:r>
          </a:p>
          <a:p>
            <a:endParaRPr lang="en-US" dirty="0"/>
          </a:p>
        </p:txBody>
      </p:sp>
    </p:spTree>
    <p:extLst>
      <p:ext uri="{BB962C8B-B14F-4D97-AF65-F5344CB8AC3E}">
        <p14:creationId xmlns:p14="http://schemas.microsoft.com/office/powerpoint/2010/main" val="2024211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65380"/>
            <a:ext cx="10018713" cy="912275"/>
          </a:xfrm>
        </p:spPr>
        <p:txBody>
          <a:bodyPr/>
          <a:lstStyle/>
          <a:p>
            <a:r>
              <a:rPr lang="en-US" b="1" dirty="0">
                <a:latin typeface="Helvetica" charset="0"/>
                <a:ea typeface="Helvetica" charset="0"/>
                <a:cs typeface="Helvetica" charset="0"/>
              </a:rPr>
              <a:t>Government Grant Scam</a:t>
            </a:r>
          </a:p>
        </p:txBody>
      </p:sp>
      <p:sp>
        <p:nvSpPr>
          <p:cNvPr id="3" name="Content Placeholder 2"/>
          <p:cNvSpPr>
            <a:spLocks noGrp="1"/>
          </p:cNvSpPr>
          <p:nvPr>
            <p:ph idx="1"/>
          </p:nvPr>
        </p:nvSpPr>
        <p:spPr>
          <a:xfrm>
            <a:off x="1484310" y="1615898"/>
            <a:ext cx="10018713" cy="3124201"/>
          </a:xfrm>
        </p:spPr>
        <p:txBody>
          <a:bodyPr>
            <a:normAutofit/>
          </a:bodyPr>
          <a:lstStyle/>
          <a:p>
            <a:r>
              <a:rPr lang="en-US" sz="2000" dirty="0">
                <a:latin typeface="Helvetica" charset="0"/>
                <a:ea typeface="Helvetica" charset="0"/>
                <a:cs typeface="Helvetica" charset="0"/>
              </a:rPr>
              <a:t>Most common variation of this scam, consumers receive and unsolicited phone call from con artists claiming that they are from the “Federal Gants Administration,” or the “Federal Grants Department” – agencies that do not exist</a:t>
            </a:r>
          </a:p>
          <a:p>
            <a:r>
              <a:rPr lang="en-US" sz="2000" dirty="0">
                <a:latin typeface="Helvetica" charset="0"/>
                <a:ea typeface="Helvetica" charset="0"/>
                <a:cs typeface="Helvetica" charset="0"/>
              </a:rPr>
              <a:t>Another version of this scam, scammers place advertisements in the classified section of local newspapers offering “free grants,” and will request that victims wire money for processing fees or taxes before the money can be sent to them</a:t>
            </a:r>
          </a:p>
          <a:p>
            <a:endParaRPr lang="en-US" dirty="0"/>
          </a:p>
        </p:txBody>
      </p:sp>
      <p:pic>
        <p:nvPicPr>
          <p:cNvPr id="6" name="Content Placeholder 3">
            <a:extLst>
              <a:ext uri="{FF2B5EF4-FFF2-40B4-BE49-F238E27FC236}">
                <a16:creationId xmlns:a16="http://schemas.microsoft.com/office/drawing/2014/main" id="{35BAD57D-D2A3-5E4A-AEFE-2E95EE2F12E3}"/>
              </a:ext>
            </a:extLst>
          </p:cNvPr>
          <p:cNvPicPr>
            <a:picLocks noChangeAspect="1"/>
          </p:cNvPicPr>
          <p:nvPr/>
        </p:nvPicPr>
        <p:blipFill>
          <a:blip r:embed="rId3"/>
          <a:stretch>
            <a:fillRect/>
          </a:stretch>
        </p:blipFill>
        <p:spPr>
          <a:xfrm>
            <a:off x="4637875" y="4250129"/>
            <a:ext cx="2916249" cy="1656429"/>
          </a:xfrm>
          <a:prstGeom prst="rect">
            <a:avLst/>
          </a:prstGeom>
        </p:spPr>
      </p:pic>
    </p:spTree>
    <p:extLst>
      <p:ext uri="{BB962C8B-B14F-4D97-AF65-F5344CB8AC3E}">
        <p14:creationId xmlns:p14="http://schemas.microsoft.com/office/powerpoint/2010/main" val="493333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1621-DDEB-CB44-A905-30C80F4764DB}"/>
              </a:ext>
            </a:extLst>
          </p:cNvPr>
          <p:cNvSpPr>
            <a:spLocks noGrp="1"/>
          </p:cNvSpPr>
          <p:nvPr>
            <p:ph type="title"/>
          </p:nvPr>
        </p:nvSpPr>
        <p:spPr>
          <a:xfrm>
            <a:off x="1484311" y="152402"/>
            <a:ext cx="10018713" cy="1162831"/>
          </a:xfrm>
        </p:spPr>
        <p:txBody>
          <a:bodyPr>
            <a:noAutofit/>
          </a:bodyPr>
          <a:lstStyle/>
          <a:p>
            <a:pPr>
              <a:lnSpc>
                <a:spcPct val="100000"/>
              </a:lnSpc>
            </a:pPr>
            <a:r>
              <a:rPr lang="en-US" sz="3600" b="1" dirty="0">
                <a:latin typeface="Helvetica" charset="0"/>
                <a:ea typeface="+mn-ea"/>
                <a:cs typeface="+mn-cs"/>
              </a:rPr>
              <a:t>What to Look For /Signs of Elder Financial Abuse</a:t>
            </a:r>
          </a:p>
        </p:txBody>
      </p:sp>
      <p:sp>
        <p:nvSpPr>
          <p:cNvPr id="3" name="Content Placeholder 2">
            <a:extLst>
              <a:ext uri="{FF2B5EF4-FFF2-40B4-BE49-F238E27FC236}">
                <a16:creationId xmlns:a16="http://schemas.microsoft.com/office/drawing/2014/main" id="{A6F0F49D-DBCD-864A-AB4D-B14C16FC5A82}"/>
              </a:ext>
            </a:extLst>
          </p:cNvPr>
          <p:cNvSpPr>
            <a:spLocks noGrp="1"/>
          </p:cNvSpPr>
          <p:nvPr>
            <p:ph idx="1"/>
          </p:nvPr>
        </p:nvSpPr>
        <p:spPr>
          <a:xfrm>
            <a:off x="2061635" y="1527245"/>
            <a:ext cx="9274482" cy="4766872"/>
          </a:xfrm>
        </p:spPr>
        <p:txBody>
          <a:bodyPr>
            <a:normAutofit fontScale="62500" lnSpcReduction="20000"/>
          </a:bodyPr>
          <a:lstStyle/>
          <a:p>
            <a:pPr>
              <a:buFont typeface="Wingdings" pitchFamily="2" charset="2"/>
              <a:buChar char="Ø"/>
            </a:pPr>
            <a:r>
              <a:rPr lang="en-US" sz="4200" dirty="0">
                <a:latin typeface="Helvetica" charset="0"/>
              </a:rPr>
              <a:t>Unpaid Bills</a:t>
            </a:r>
          </a:p>
          <a:p>
            <a:pPr>
              <a:buFont typeface="Wingdings" pitchFamily="2" charset="2"/>
              <a:buChar char="Ø"/>
            </a:pPr>
            <a:r>
              <a:rPr lang="en-US" sz="4200" dirty="0">
                <a:latin typeface="Helvetica" charset="0"/>
              </a:rPr>
              <a:t>Sudden Change in Lifestyle</a:t>
            </a:r>
          </a:p>
          <a:p>
            <a:pPr>
              <a:buFont typeface="Wingdings" pitchFamily="2" charset="2"/>
              <a:buChar char="Ø"/>
            </a:pPr>
            <a:r>
              <a:rPr lang="en-US" sz="4200" dirty="0">
                <a:latin typeface="Helvetica" charset="0"/>
              </a:rPr>
              <a:t>Forged Signatures</a:t>
            </a:r>
          </a:p>
          <a:p>
            <a:pPr>
              <a:buFont typeface="Wingdings" pitchFamily="2" charset="2"/>
              <a:buChar char="Ø"/>
            </a:pPr>
            <a:r>
              <a:rPr lang="en-US" sz="4200" dirty="0">
                <a:latin typeface="Helvetica" charset="0"/>
              </a:rPr>
              <a:t>Sudden Accrual of Debt</a:t>
            </a:r>
          </a:p>
          <a:p>
            <a:pPr>
              <a:buFont typeface="Wingdings" pitchFamily="2" charset="2"/>
              <a:buChar char="Ø"/>
            </a:pPr>
            <a:r>
              <a:rPr lang="en-US" sz="4200" dirty="0">
                <a:latin typeface="Helvetica" charset="0"/>
              </a:rPr>
              <a:t>Sudden Sale or Change in Title of Home, Land or Assets</a:t>
            </a:r>
          </a:p>
          <a:p>
            <a:pPr>
              <a:buFont typeface="Wingdings" pitchFamily="2" charset="2"/>
              <a:buChar char="Ø"/>
            </a:pPr>
            <a:r>
              <a:rPr lang="en-US" sz="4200" dirty="0">
                <a:latin typeface="Helvetica" charset="0"/>
              </a:rPr>
              <a:t>Unexplained Transfer of Funds</a:t>
            </a:r>
          </a:p>
          <a:p>
            <a:pPr>
              <a:buFont typeface="Wingdings" pitchFamily="2" charset="2"/>
              <a:buChar char="Ø"/>
            </a:pPr>
            <a:r>
              <a:rPr lang="en-US" sz="4200" dirty="0">
                <a:latin typeface="Helvetica" charset="0"/>
              </a:rPr>
              <a:t>Power of Attorney or Will Changed Under Unusual Circumstances</a:t>
            </a:r>
          </a:p>
          <a:p>
            <a:pPr>
              <a:buFont typeface="Wingdings" pitchFamily="2" charset="2"/>
              <a:buChar char="Ø"/>
            </a:pPr>
            <a:r>
              <a:rPr lang="en-US" sz="4200" dirty="0">
                <a:latin typeface="Helvetica" charset="0"/>
              </a:rPr>
              <a:t>Sudden Changes in Withdrawal Amounts</a:t>
            </a:r>
          </a:p>
          <a:p>
            <a:pPr>
              <a:buFont typeface="Wingdings" pitchFamily="2" charset="2"/>
              <a:buChar char="Ø"/>
            </a:pPr>
            <a:r>
              <a:rPr lang="en-US" sz="4200" dirty="0">
                <a:latin typeface="Helvetica" charset="0"/>
              </a:rPr>
              <a:t>Elder Complaints About Missing Money or Assets</a:t>
            </a:r>
          </a:p>
          <a:p>
            <a:pPr>
              <a:buFont typeface="Wingdings" pitchFamily="2" charset="2"/>
              <a:buChar char="Ø"/>
            </a:pPr>
            <a:r>
              <a:rPr lang="en-US" sz="4200" dirty="0">
                <a:latin typeface="Helvetica" charset="0"/>
              </a:rPr>
              <a:t>Elder Reports Financial Abuse </a:t>
            </a:r>
          </a:p>
          <a:p>
            <a:endParaRPr lang="en-US" dirty="0"/>
          </a:p>
        </p:txBody>
      </p:sp>
      <p:sp>
        <p:nvSpPr>
          <p:cNvPr id="5" name="Content Placeholder 2">
            <a:extLst>
              <a:ext uri="{FF2B5EF4-FFF2-40B4-BE49-F238E27FC236}">
                <a16:creationId xmlns:a16="http://schemas.microsoft.com/office/drawing/2014/main" id="{49158EF8-A48A-9048-883F-786FDB502297}"/>
              </a:ext>
            </a:extLst>
          </p:cNvPr>
          <p:cNvSpPr txBox="1">
            <a:spLocks/>
          </p:cNvSpPr>
          <p:nvPr/>
        </p:nvSpPr>
        <p:spPr>
          <a:xfrm>
            <a:off x="6887790" y="5083833"/>
            <a:ext cx="4764089" cy="24205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dirty="0"/>
          </a:p>
        </p:txBody>
      </p:sp>
    </p:spTree>
    <p:extLst>
      <p:ext uri="{BB962C8B-B14F-4D97-AF65-F5344CB8AC3E}">
        <p14:creationId xmlns:p14="http://schemas.microsoft.com/office/powerpoint/2010/main" val="2955284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512D5B-EB2B-984E-B0F9-8146F3FF38CC}"/>
              </a:ext>
            </a:extLst>
          </p:cNvPr>
          <p:cNvSpPr>
            <a:spLocks noGrp="1"/>
          </p:cNvSpPr>
          <p:nvPr>
            <p:ph idx="1"/>
          </p:nvPr>
        </p:nvSpPr>
        <p:spPr>
          <a:xfrm>
            <a:off x="6096000" y="2325725"/>
            <a:ext cx="5811679" cy="4212561"/>
          </a:xfrm>
        </p:spPr>
        <p:txBody>
          <a:bodyPr>
            <a:normAutofit/>
          </a:bodyPr>
          <a:lstStyle/>
          <a:p>
            <a:pPr>
              <a:buFont typeface="Wingdings" pitchFamily="2" charset="2"/>
              <a:buChar char="Ø"/>
            </a:pPr>
            <a:r>
              <a:rPr lang="en-US" sz="1600" dirty="0">
                <a:latin typeface="Helvetica" charset="0"/>
                <a:ea typeface="Helvetica" charset="0"/>
                <a:cs typeface="Helvetica" charset="0"/>
              </a:rPr>
              <a:t>Howard Silverstone is a Managing Director of Forensic Resolutions, Inc.</a:t>
            </a:r>
          </a:p>
          <a:p>
            <a:pPr>
              <a:buFont typeface="Wingdings" pitchFamily="2" charset="2"/>
              <a:buChar char="Ø"/>
            </a:pPr>
            <a:r>
              <a:rPr lang="en-US" sz="1600" dirty="0">
                <a:latin typeface="Helvetica" charset="0"/>
                <a:ea typeface="Helvetica" charset="0"/>
                <a:cs typeface="Helvetica" charset="0"/>
              </a:rPr>
              <a:t>Howard recently served on the AICPA Forensic &amp; Litigation Services Committee and was Chair of the Fraud Task Force.</a:t>
            </a:r>
          </a:p>
          <a:p>
            <a:pPr>
              <a:buFont typeface="Wingdings" pitchFamily="2" charset="2"/>
              <a:buChar char="Ø"/>
            </a:pPr>
            <a:r>
              <a:rPr lang="en-US" sz="1600" dirty="0">
                <a:latin typeface="Helvetica" charset="0"/>
                <a:ea typeface="Helvetica" charset="0"/>
                <a:cs typeface="Helvetica" charset="0"/>
              </a:rPr>
              <a:t>Howard is also a member of the Pennsylvania Society of CPAs.</a:t>
            </a:r>
          </a:p>
          <a:p>
            <a:pPr>
              <a:buFont typeface="Wingdings" pitchFamily="2" charset="2"/>
              <a:buChar char="Ø"/>
            </a:pPr>
            <a:r>
              <a:rPr lang="en-US" sz="1600" dirty="0">
                <a:latin typeface="Helvetica" charset="0"/>
                <a:ea typeface="Helvetica" charset="0"/>
                <a:cs typeface="Helvetica" charset="0"/>
              </a:rPr>
              <a:t>Howard has written several books on Forensic Accounting and Fraud issues.</a:t>
            </a:r>
          </a:p>
          <a:p>
            <a:pPr>
              <a:buFont typeface="Wingdings" pitchFamily="2" charset="2"/>
              <a:buChar char="Ø"/>
            </a:pPr>
            <a:r>
              <a:rPr lang="en-US" sz="1600" dirty="0">
                <a:latin typeface="Helvetica" charset="0"/>
                <a:ea typeface="Helvetica" charset="0"/>
                <a:cs typeface="Helvetica" charset="0"/>
              </a:rPr>
              <a:t>He is a graduate of London Metropolitan University, London, England.</a:t>
            </a:r>
          </a:p>
          <a:p>
            <a:pPr>
              <a:buFont typeface="Wingdings" pitchFamily="2" charset="2"/>
              <a:buChar char="Ø"/>
            </a:pPr>
            <a:r>
              <a:rPr lang="en-US" sz="1600" dirty="0">
                <a:latin typeface="Helvetica" charset="0"/>
                <a:ea typeface="Helvetica" charset="0"/>
                <a:cs typeface="Helvetica" charset="0"/>
              </a:rPr>
              <a:t>Howard is also a UK Chartered Accountant.</a:t>
            </a:r>
          </a:p>
        </p:txBody>
      </p:sp>
      <p:pic>
        <p:nvPicPr>
          <p:cNvPr id="9" name="Picture 8">
            <a:extLst>
              <a:ext uri="{FF2B5EF4-FFF2-40B4-BE49-F238E27FC236}">
                <a16:creationId xmlns:a16="http://schemas.microsoft.com/office/drawing/2014/main" id="{5E0483FC-CE9B-C041-ACB2-B854061F71CF}"/>
              </a:ext>
            </a:extLst>
          </p:cNvPr>
          <p:cNvPicPr>
            <a:picLocks noChangeAspect="1"/>
          </p:cNvPicPr>
          <p:nvPr/>
        </p:nvPicPr>
        <p:blipFill>
          <a:blip r:embed="rId3"/>
          <a:stretch>
            <a:fillRect/>
          </a:stretch>
        </p:blipFill>
        <p:spPr>
          <a:xfrm>
            <a:off x="1687946" y="1845620"/>
            <a:ext cx="2361229" cy="2951535"/>
          </a:xfrm>
          <a:prstGeom prst="rect">
            <a:avLst/>
          </a:prstGeom>
        </p:spPr>
      </p:pic>
      <p:sp>
        <p:nvSpPr>
          <p:cNvPr id="11" name="Title 1">
            <a:extLst>
              <a:ext uri="{FF2B5EF4-FFF2-40B4-BE49-F238E27FC236}">
                <a16:creationId xmlns:a16="http://schemas.microsoft.com/office/drawing/2014/main" id="{D755D1CE-F875-AD4C-972F-9356615CA1AA}"/>
              </a:ext>
            </a:extLst>
          </p:cNvPr>
          <p:cNvSpPr txBox="1">
            <a:spLocks/>
          </p:cNvSpPr>
          <p:nvPr/>
        </p:nvSpPr>
        <p:spPr bwMode="blackWhite">
          <a:xfrm>
            <a:off x="6258442" y="447891"/>
            <a:ext cx="5649237" cy="1254449"/>
          </a:xfrm>
          <a:prstGeom prst="rect">
            <a:avLst/>
          </a:prstGeom>
          <a:solidFill>
            <a:srgbClr val="FFFFFF"/>
          </a:solidFill>
          <a:ln w="31750" cap="sq">
            <a:solidFill>
              <a:srgbClr val="404040"/>
            </a:solidFill>
            <a:miter lim="800000"/>
          </a:ln>
        </p:spPr>
        <p:txBody>
          <a:bodyPr vert="horz" lIns="182880" tIns="182880" rIns="182880" bIns="182880" rtlCol="0" anchor="ctr" anchorCtr="1">
            <a:no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sz="2800" b="1">
                <a:latin typeface="Helvetica" charset="0"/>
                <a:ea typeface="Helvetica" charset="0"/>
                <a:cs typeface="Helvetica" charset="0"/>
              </a:rPr>
              <a:t>Howard Silverstone</a:t>
            </a:r>
            <a:br>
              <a:rPr lang="en-US" sz="2800" b="1">
                <a:latin typeface="Helvetica" charset="0"/>
                <a:ea typeface="Helvetica" charset="0"/>
                <a:cs typeface="Helvetica" charset="0"/>
              </a:rPr>
            </a:br>
            <a:r>
              <a:rPr lang="en-US" sz="2800" b="1">
                <a:latin typeface="Helvetica" charset="0"/>
                <a:ea typeface="Helvetica" charset="0"/>
                <a:cs typeface="Helvetica" charset="0"/>
              </a:rPr>
              <a:t>MBE, CPA, CFF, FCA, CFE</a:t>
            </a:r>
            <a:endParaRPr lang="en-US" sz="2800" b="1" dirty="0">
              <a:latin typeface="Helvetica" charset="0"/>
              <a:ea typeface="Helvetica" charset="0"/>
              <a:cs typeface="Helvetica" charset="0"/>
            </a:endParaRPr>
          </a:p>
        </p:txBody>
      </p:sp>
    </p:spTree>
    <p:extLst>
      <p:ext uri="{BB962C8B-B14F-4D97-AF65-F5344CB8AC3E}">
        <p14:creationId xmlns:p14="http://schemas.microsoft.com/office/powerpoint/2010/main" val="1004890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1621-DDEB-CB44-A905-30C80F4764DB}"/>
              </a:ext>
            </a:extLst>
          </p:cNvPr>
          <p:cNvSpPr>
            <a:spLocks noGrp="1"/>
          </p:cNvSpPr>
          <p:nvPr>
            <p:ph type="title"/>
          </p:nvPr>
        </p:nvSpPr>
        <p:spPr>
          <a:xfrm>
            <a:off x="1484311" y="152402"/>
            <a:ext cx="10018713" cy="1374842"/>
          </a:xfrm>
        </p:spPr>
        <p:txBody>
          <a:bodyPr>
            <a:normAutofit/>
          </a:bodyPr>
          <a:lstStyle/>
          <a:p>
            <a:r>
              <a:rPr lang="en-US" sz="4600" b="1" dirty="0">
                <a:latin typeface="Helvetica" charset="0"/>
                <a:ea typeface="+mn-ea"/>
                <a:cs typeface="+mn-cs"/>
              </a:rPr>
              <a:t>Countering the Problem</a:t>
            </a:r>
          </a:p>
        </p:txBody>
      </p:sp>
      <p:sp>
        <p:nvSpPr>
          <p:cNvPr id="3" name="Content Placeholder 2">
            <a:extLst>
              <a:ext uri="{FF2B5EF4-FFF2-40B4-BE49-F238E27FC236}">
                <a16:creationId xmlns:a16="http://schemas.microsoft.com/office/drawing/2014/main" id="{A6F0F49D-DBCD-864A-AB4D-B14C16FC5A82}"/>
              </a:ext>
            </a:extLst>
          </p:cNvPr>
          <p:cNvSpPr>
            <a:spLocks noGrp="1"/>
          </p:cNvSpPr>
          <p:nvPr>
            <p:ph idx="1"/>
          </p:nvPr>
        </p:nvSpPr>
        <p:spPr>
          <a:xfrm>
            <a:off x="2061635" y="1774167"/>
            <a:ext cx="9274482" cy="4519950"/>
          </a:xfrm>
        </p:spPr>
        <p:txBody>
          <a:bodyPr>
            <a:normAutofit/>
          </a:bodyPr>
          <a:lstStyle/>
          <a:p>
            <a:r>
              <a:rPr lang="en-US" dirty="0"/>
              <a:t>It is up to relatives and those with financial expertise, such as CPAs, to continually educate and inform elderly family members and clients, or clients with elderly family members. Just like all frauds, understanding the red flags and conducting due diligence is key</a:t>
            </a:r>
          </a:p>
          <a:p>
            <a:r>
              <a:rPr lang="en-US" dirty="0"/>
              <a:t>Safety</a:t>
            </a:r>
          </a:p>
          <a:p>
            <a:r>
              <a:rPr lang="en-US" dirty="0"/>
              <a:t>Rapport</a:t>
            </a:r>
          </a:p>
          <a:p>
            <a:r>
              <a:rPr lang="en-US" dirty="0"/>
              <a:t>Documentation</a:t>
            </a:r>
          </a:p>
          <a:p>
            <a:r>
              <a:rPr lang="en-US" dirty="0"/>
              <a:t>Take Notes</a:t>
            </a:r>
          </a:p>
          <a:p>
            <a:r>
              <a:rPr lang="en-US" dirty="0"/>
              <a:t>Understand Cognitive Impairment Signs</a:t>
            </a:r>
          </a:p>
          <a:p>
            <a:r>
              <a:rPr lang="en-US" dirty="0"/>
              <a:t>Stay Tuned for the Latest Developments in Rules and Regulations</a:t>
            </a:r>
          </a:p>
          <a:p>
            <a:r>
              <a:rPr lang="en-US" dirty="0"/>
              <a:t>Reach out for Help and/or Advise</a:t>
            </a:r>
          </a:p>
          <a:p>
            <a:r>
              <a:rPr lang="en-US" dirty="0"/>
              <a:t>Spread the Knowledge</a:t>
            </a:r>
          </a:p>
        </p:txBody>
      </p:sp>
      <p:sp>
        <p:nvSpPr>
          <p:cNvPr id="5" name="Content Placeholder 2">
            <a:extLst>
              <a:ext uri="{FF2B5EF4-FFF2-40B4-BE49-F238E27FC236}">
                <a16:creationId xmlns:a16="http://schemas.microsoft.com/office/drawing/2014/main" id="{49158EF8-A48A-9048-883F-786FDB502297}"/>
              </a:ext>
            </a:extLst>
          </p:cNvPr>
          <p:cNvSpPr txBox="1">
            <a:spLocks/>
          </p:cNvSpPr>
          <p:nvPr/>
        </p:nvSpPr>
        <p:spPr>
          <a:xfrm>
            <a:off x="6887790" y="5083833"/>
            <a:ext cx="4764089" cy="24205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endParaRPr lang="en-US" dirty="0"/>
          </a:p>
        </p:txBody>
      </p:sp>
    </p:spTree>
    <p:extLst>
      <p:ext uri="{BB962C8B-B14F-4D97-AF65-F5344CB8AC3E}">
        <p14:creationId xmlns:p14="http://schemas.microsoft.com/office/powerpoint/2010/main" val="103685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950" y="207254"/>
            <a:ext cx="10018713" cy="861666"/>
          </a:xfrm>
        </p:spPr>
        <p:txBody>
          <a:bodyPr/>
          <a:lstStyle/>
          <a:p>
            <a:r>
              <a:rPr lang="en-US" b="1" dirty="0">
                <a:latin typeface="Helvetica" charset="0"/>
                <a:ea typeface="Helvetica" charset="0"/>
                <a:cs typeface="Helvetica" charset="0"/>
              </a:rPr>
              <a:t>Resources</a:t>
            </a:r>
          </a:p>
        </p:txBody>
      </p:sp>
      <p:graphicFrame>
        <p:nvGraphicFramePr>
          <p:cNvPr id="8" name="Content Placeholder 7">
            <a:extLst>
              <a:ext uri="{FF2B5EF4-FFF2-40B4-BE49-F238E27FC236}">
                <a16:creationId xmlns:a16="http://schemas.microsoft.com/office/drawing/2014/main" id="{14962674-0B68-6442-A288-7DC2D887A69B}"/>
              </a:ext>
            </a:extLst>
          </p:cNvPr>
          <p:cNvGraphicFramePr>
            <a:graphicFrameLocks noGrp="1"/>
          </p:cNvGraphicFramePr>
          <p:nvPr>
            <p:ph idx="1"/>
            <p:extLst>
              <p:ext uri="{D42A27DB-BD31-4B8C-83A1-F6EECF244321}">
                <p14:modId xmlns:p14="http://schemas.microsoft.com/office/powerpoint/2010/main" val="3409177042"/>
              </p:ext>
            </p:extLst>
          </p:nvPr>
        </p:nvGraphicFramePr>
        <p:xfrm>
          <a:off x="1504951" y="1225686"/>
          <a:ext cx="10018713" cy="2194560"/>
        </p:xfrm>
        <a:graphic>
          <a:graphicData uri="http://schemas.openxmlformats.org/drawingml/2006/table">
            <a:tbl>
              <a:tblPr/>
              <a:tblGrid>
                <a:gridCol w="3339571">
                  <a:extLst>
                    <a:ext uri="{9D8B030D-6E8A-4147-A177-3AD203B41FA5}">
                      <a16:colId xmlns:a16="http://schemas.microsoft.com/office/drawing/2014/main" val="2712418776"/>
                    </a:ext>
                  </a:extLst>
                </a:gridCol>
                <a:gridCol w="3339571">
                  <a:extLst>
                    <a:ext uri="{9D8B030D-6E8A-4147-A177-3AD203B41FA5}">
                      <a16:colId xmlns:a16="http://schemas.microsoft.com/office/drawing/2014/main" val="581815629"/>
                    </a:ext>
                  </a:extLst>
                </a:gridCol>
                <a:gridCol w="3339571">
                  <a:extLst>
                    <a:ext uri="{9D8B030D-6E8A-4147-A177-3AD203B41FA5}">
                      <a16:colId xmlns:a16="http://schemas.microsoft.com/office/drawing/2014/main" val="4246590370"/>
                    </a:ext>
                  </a:extLst>
                </a:gridCol>
              </a:tblGrid>
              <a:tr h="273368">
                <a:tc>
                  <a:txBody>
                    <a:bodyPr/>
                    <a:lstStyle/>
                    <a:p>
                      <a:r>
                        <a:rPr lang="en-US" sz="1200" dirty="0">
                          <a:effectLst/>
                          <a:latin typeface="MyriadPro"/>
                        </a:rPr>
                        <a:t>Agency </a:t>
                      </a:r>
                      <a:endParaRPr lang="en-US" sz="1800" dirty="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solidFill>
                      <a:srgbClr val="FFF48C"/>
                    </a:solidFill>
                  </a:tcPr>
                </a:tc>
                <a:tc>
                  <a:txBody>
                    <a:bodyPr/>
                    <a:lstStyle/>
                    <a:p>
                      <a:r>
                        <a:rPr lang="en-US" sz="1200">
                          <a:effectLst/>
                          <a:latin typeface="MyriadPro"/>
                        </a:rPr>
                        <a:t>Website </a:t>
                      </a:r>
                      <a:endParaRPr lang="en-US" sz="180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solidFill>
                      <a:srgbClr val="FFF48C"/>
                    </a:solidFill>
                  </a:tcPr>
                </a:tc>
                <a:tc>
                  <a:txBody>
                    <a:bodyPr/>
                    <a:lstStyle/>
                    <a:p>
                      <a:r>
                        <a:rPr lang="en-US" sz="1200">
                          <a:effectLst/>
                          <a:latin typeface="MyriadPro"/>
                        </a:rPr>
                        <a:t>Phone Number </a:t>
                      </a:r>
                      <a:endParaRPr lang="en-US" sz="180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6350" cap="flat" cmpd="sng" algn="ctr">
                      <a:solidFill>
                        <a:srgbClr val="191616"/>
                      </a:solidFill>
                      <a:prstDash val="solid"/>
                      <a:round/>
                      <a:headEnd type="none" w="med" len="med"/>
                      <a:tailEnd type="none" w="med" len="med"/>
                    </a:lnB>
                    <a:solidFill>
                      <a:srgbClr val="FFF48C"/>
                    </a:solidFill>
                  </a:tcPr>
                </a:tc>
                <a:extLst>
                  <a:ext uri="{0D108BD9-81ED-4DB2-BD59-A6C34878D82A}">
                    <a16:rowId xmlns:a16="http://schemas.microsoft.com/office/drawing/2014/main" val="2259247982"/>
                  </a:ext>
                </a:extLst>
              </a:tr>
              <a:tr h="455613">
                <a:tc>
                  <a:txBody>
                    <a:bodyPr/>
                    <a:lstStyle/>
                    <a:p>
                      <a:r>
                        <a:rPr lang="en-US" sz="1200" dirty="0">
                          <a:effectLst/>
                          <a:latin typeface="MyriadPro"/>
                        </a:rPr>
                        <a:t>Local/State AG Office </a:t>
                      </a:r>
                      <a:endParaRPr lang="en-US" sz="1800" dirty="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tc>
                  <a:txBody>
                    <a:bodyPr/>
                    <a:lstStyle/>
                    <a:p>
                      <a:r>
                        <a:rPr lang="en-US" sz="1200" dirty="0">
                          <a:solidFill>
                            <a:srgbClr val="1E5BFF"/>
                          </a:solidFill>
                          <a:effectLst/>
                          <a:latin typeface="MyriadPro"/>
                        </a:rPr>
                        <a:t>http://</a:t>
                      </a:r>
                      <a:r>
                        <a:rPr lang="en-US" sz="1200" dirty="0" err="1">
                          <a:solidFill>
                            <a:srgbClr val="1E5BFF"/>
                          </a:solidFill>
                          <a:effectLst/>
                          <a:latin typeface="MyriadPro"/>
                        </a:rPr>
                        <a:t>www.naag.org</a:t>
                      </a:r>
                      <a:r>
                        <a:rPr lang="en-US" sz="1200" dirty="0">
                          <a:solidFill>
                            <a:srgbClr val="1E5BFF"/>
                          </a:solidFill>
                          <a:effectLst/>
                          <a:latin typeface="MyriadPro"/>
                        </a:rPr>
                        <a:t>/current-attorneys-</a:t>
                      </a:r>
                      <a:r>
                        <a:rPr lang="en-US" sz="1200" dirty="0" err="1">
                          <a:solidFill>
                            <a:srgbClr val="1E5BFF"/>
                          </a:solidFill>
                          <a:effectLst/>
                          <a:latin typeface="MyriadPro"/>
                        </a:rPr>
                        <a:t>general.php</a:t>
                      </a:r>
                      <a:r>
                        <a:rPr lang="en-US" sz="1200" dirty="0">
                          <a:solidFill>
                            <a:srgbClr val="1E5BFF"/>
                          </a:solidFill>
                          <a:effectLst/>
                          <a:latin typeface="MyriadPro"/>
                        </a:rPr>
                        <a:t> </a:t>
                      </a:r>
                      <a:endParaRPr lang="en-US" sz="1800" dirty="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37465" cap="flat" cmpd="sng" algn="ctr">
                      <a:solidFill>
                        <a:srgbClr val="213A5E"/>
                      </a:solidFill>
                      <a:prstDash val="solid"/>
                      <a:round/>
                      <a:headEnd type="none" w="med" len="med"/>
                      <a:tailEnd type="none" w="med" len="med"/>
                    </a:lnB>
                  </a:tcPr>
                </a:tc>
                <a:tc>
                  <a:txBody>
                    <a:bodyPr/>
                    <a:lstStyle/>
                    <a:p>
                      <a:endParaRPr lang="en-US" sz="180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extLst>
                  <a:ext uri="{0D108BD9-81ED-4DB2-BD59-A6C34878D82A}">
                    <a16:rowId xmlns:a16="http://schemas.microsoft.com/office/drawing/2014/main" val="1801557849"/>
                  </a:ext>
                </a:extLst>
              </a:tr>
              <a:tr h="455613">
                <a:tc>
                  <a:txBody>
                    <a:bodyPr/>
                    <a:lstStyle/>
                    <a:p>
                      <a:r>
                        <a:rPr lang="en-US" sz="1200">
                          <a:effectLst/>
                          <a:latin typeface="MyriadPro"/>
                        </a:rPr>
                        <a:t>National Adult Protection Services Association </a:t>
                      </a:r>
                      <a:endParaRPr lang="en-US" sz="180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6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tc>
                  <a:txBody>
                    <a:bodyPr/>
                    <a:lstStyle/>
                    <a:p>
                      <a:r>
                        <a:rPr lang="en-US" sz="1200">
                          <a:effectLst/>
                          <a:latin typeface="MyriadPro"/>
                        </a:rPr>
                        <a:t>Find local APS Association: </a:t>
                      </a:r>
                      <a:r>
                        <a:rPr lang="en-US" sz="1200">
                          <a:solidFill>
                            <a:srgbClr val="1E5BFF"/>
                          </a:solidFill>
                          <a:effectLst/>
                          <a:latin typeface="MyriadPro"/>
                        </a:rPr>
                        <a:t>www.napsa-now.org/get- help/help-in-your-area/ </a:t>
                      </a:r>
                      <a:endParaRPr lang="en-US" sz="180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213A5E"/>
                      </a:solidFill>
                      <a:prstDash val="solid"/>
                      <a:round/>
                      <a:headEnd type="none" w="med" len="med"/>
                      <a:tailEnd type="none" w="med" len="med"/>
                    </a:lnT>
                    <a:lnB w="37465" cap="flat" cmpd="sng" algn="ctr">
                      <a:solidFill>
                        <a:srgbClr val="1C2D42"/>
                      </a:solidFill>
                      <a:prstDash val="solid"/>
                      <a:round/>
                      <a:headEnd type="none" w="med" len="med"/>
                      <a:tailEnd type="none" w="med" len="med"/>
                    </a:lnB>
                  </a:tcPr>
                </a:tc>
                <a:tc>
                  <a:txBody>
                    <a:bodyPr/>
                    <a:lstStyle/>
                    <a:p>
                      <a:endParaRPr lang="en-US" sz="180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6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extLst>
                  <a:ext uri="{0D108BD9-81ED-4DB2-BD59-A6C34878D82A}">
                    <a16:rowId xmlns:a16="http://schemas.microsoft.com/office/drawing/2014/main" val="1888480360"/>
                  </a:ext>
                </a:extLst>
              </a:tr>
              <a:tr h="273368">
                <a:tc>
                  <a:txBody>
                    <a:bodyPr/>
                    <a:lstStyle/>
                    <a:p>
                      <a:r>
                        <a:rPr lang="en-US" sz="1200">
                          <a:effectLst/>
                          <a:latin typeface="MyriadPro"/>
                        </a:rPr>
                        <a:t>DOJ Elder Justice Initiative </a:t>
                      </a:r>
                      <a:endParaRPr lang="en-US" sz="180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6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a:txBody>
                    <a:bodyPr/>
                    <a:lstStyle/>
                    <a:p>
                      <a:r>
                        <a:rPr lang="en-US" sz="1200">
                          <a:solidFill>
                            <a:srgbClr val="1E5BFF"/>
                          </a:solidFill>
                          <a:effectLst/>
                          <a:latin typeface="MyriadPro"/>
                        </a:rPr>
                        <a:t>www.justice.gov/elderjustice/ </a:t>
                      </a:r>
                      <a:endParaRPr lang="en-US" sz="180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C2D42"/>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tc>
                  <a:txBody>
                    <a:bodyPr/>
                    <a:lstStyle/>
                    <a:p>
                      <a:r>
                        <a:rPr lang="en-US" sz="1200">
                          <a:solidFill>
                            <a:srgbClr val="0C1419"/>
                          </a:solidFill>
                          <a:effectLst/>
                          <a:latin typeface="MyriadPro"/>
                        </a:rPr>
                        <a:t>1-202-514-2000 (DOJ Main Switchboard) </a:t>
                      </a:r>
                      <a:endParaRPr lang="en-US" sz="180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61616"/>
                      </a:solidFill>
                      <a:prstDash val="solid"/>
                      <a:round/>
                      <a:headEnd type="none" w="med" len="med"/>
                      <a:tailEnd type="none" w="med" len="med"/>
                    </a:lnT>
                    <a:lnB w="6350" cap="flat" cmpd="sng" algn="ctr">
                      <a:solidFill>
                        <a:srgbClr val="191616"/>
                      </a:solidFill>
                      <a:prstDash val="solid"/>
                      <a:round/>
                      <a:headEnd type="none" w="med" len="med"/>
                      <a:tailEnd type="none" w="med" len="med"/>
                    </a:lnB>
                  </a:tcPr>
                </a:tc>
                <a:extLst>
                  <a:ext uri="{0D108BD9-81ED-4DB2-BD59-A6C34878D82A}">
                    <a16:rowId xmlns:a16="http://schemas.microsoft.com/office/drawing/2014/main" val="73379502"/>
                  </a:ext>
                </a:extLst>
              </a:tr>
              <a:tr h="273368">
                <a:tc>
                  <a:txBody>
                    <a:bodyPr/>
                    <a:lstStyle/>
                    <a:p>
                      <a:r>
                        <a:rPr lang="en-US" sz="1200">
                          <a:effectLst/>
                          <a:latin typeface="MyriadPro"/>
                        </a:rPr>
                        <a:t>Financial exploitation </a:t>
                      </a:r>
                      <a:endParaRPr lang="en-US" sz="180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tc>
                  <a:txBody>
                    <a:bodyPr/>
                    <a:lstStyle/>
                    <a:p>
                      <a:r>
                        <a:rPr lang="en-US" sz="1200">
                          <a:solidFill>
                            <a:srgbClr val="1E5BFF"/>
                          </a:solidFill>
                          <a:effectLst/>
                          <a:latin typeface="MyriadPro"/>
                        </a:rPr>
                        <a:t>www.eldercare.gov </a:t>
                      </a:r>
                      <a:endParaRPr lang="en-US" sz="180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37465" cap="flat" cmpd="sng" algn="ctr">
                      <a:solidFill>
                        <a:srgbClr val="192638"/>
                      </a:solidFill>
                      <a:prstDash val="solid"/>
                      <a:round/>
                      <a:headEnd type="none" w="med" len="med"/>
                      <a:tailEnd type="none" w="med" len="med"/>
                    </a:lnB>
                  </a:tcPr>
                </a:tc>
                <a:tc>
                  <a:txBody>
                    <a:bodyPr/>
                    <a:lstStyle/>
                    <a:p>
                      <a:r>
                        <a:rPr lang="en-US" sz="1200">
                          <a:solidFill>
                            <a:srgbClr val="0C1419"/>
                          </a:solidFill>
                          <a:effectLst/>
                          <a:latin typeface="MyriadPro"/>
                        </a:rPr>
                        <a:t>1-800-677-1116 </a:t>
                      </a:r>
                      <a:endParaRPr lang="en-US" sz="1800">
                        <a:effectLst/>
                      </a:endParaRPr>
                    </a:p>
                  </a:txBody>
                  <a:tcPr anchor="ctr">
                    <a:lnL w="6350" cap="flat" cmpd="sng" algn="ctr">
                      <a:solidFill>
                        <a:srgbClr val="161616"/>
                      </a:solidFill>
                      <a:prstDash val="solid"/>
                      <a:round/>
                      <a:headEnd type="none" w="med" len="med"/>
                      <a:tailEnd type="none" w="med" len="med"/>
                    </a:lnL>
                    <a:lnR w="6350" cap="flat" cmpd="sng" algn="ctr">
                      <a:solidFill>
                        <a:srgbClr val="161616"/>
                      </a:solidFill>
                      <a:prstDash val="solid"/>
                      <a:round/>
                      <a:headEnd type="none" w="med" len="med"/>
                      <a:tailEnd type="none" w="med" len="med"/>
                    </a:lnR>
                    <a:lnT w="6350" cap="flat" cmpd="sng" algn="ctr">
                      <a:solidFill>
                        <a:srgbClr val="19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extLst>
                  <a:ext uri="{0D108BD9-81ED-4DB2-BD59-A6C34878D82A}">
                    <a16:rowId xmlns:a16="http://schemas.microsoft.com/office/drawing/2014/main" val="1250472528"/>
                  </a:ext>
                </a:extLst>
              </a:tr>
              <a:tr h="455613">
                <a:tc>
                  <a:txBody>
                    <a:bodyPr/>
                    <a:lstStyle/>
                    <a:p>
                      <a:r>
                        <a:rPr lang="en-US" sz="1200">
                          <a:effectLst/>
                          <a:latin typeface="MyriadPro"/>
                        </a:rPr>
                        <a:t>Center for Elder Rights Advocacy </a:t>
                      </a:r>
                      <a:endParaRPr lang="en-US" sz="180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6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tc>
                  <a:txBody>
                    <a:bodyPr/>
                    <a:lstStyle/>
                    <a:p>
                      <a:r>
                        <a:rPr lang="en-US" sz="1200" dirty="0">
                          <a:solidFill>
                            <a:srgbClr val="1E5BFF"/>
                          </a:solidFill>
                          <a:effectLst/>
                          <a:latin typeface="MyriadPro"/>
                        </a:rPr>
                        <a:t>http://</a:t>
                      </a:r>
                      <a:r>
                        <a:rPr lang="en-US" sz="1200" dirty="0" err="1">
                          <a:solidFill>
                            <a:srgbClr val="1E5BFF"/>
                          </a:solidFill>
                          <a:effectLst/>
                          <a:latin typeface="MyriadPro"/>
                        </a:rPr>
                        <a:t>www.legalhotlines.org</a:t>
                      </a:r>
                      <a:r>
                        <a:rPr lang="en-US" sz="1200" dirty="0">
                          <a:solidFill>
                            <a:srgbClr val="1E5BFF"/>
                          </a:solidFill>
                          <a:effectLst/>
                          <a:latin typeface="MyriadPro"/>
                        </a:rPr>
                        <a:t>/legal-assistance- </a:t>
                      </a:r>
                      <a:r>
                        <a:rPr lang="en-US" sz="1200" dirty="0" err="1">
                          <a:solidFill>
                            <a:srgbClr val="1E5BFF"/>
                          </a:solidFill>
                          <a:effectLst/>
                          <a:latin typeface="MyriadPro"/>
                        </a:rPr>
                        <a:t>resources.html</a:t>
                      </a:r>
                      <a:r>
                        <a:rPr lang="en-US" sz="1200" dirty="0">
                          <a:solidFill>
                            <a:srgbClr val="1E5BFF"/>
                          </a:solidFill>
                          <a:effectLst/>
                          <a:latin typeface="MyriadPro"/>
                        </a:rPr>
                        <a:t> </a:t>
                      </a:r>
                      <a:endParaRPr lang="en-US" sz="1800" dirty="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92638"/>
                      </a:solidFill>
                      <a:prstDash val="solid"/>
                      <a:round/>
                      <a:headEnd type="none" w="med" len="med"/>
                      <a:tailEnd type="none" w="med" len="med"/>
                    </a:lnT>
                    <a:lnB w="37465" cap="flat" cmpd="sng" algn="ctr">
                      <a:solidFill>
                        <a:srgbClr val="1C2633"/>
                      </a:solidFill>
                      <a:prstDash val="solid"/>
                      <a:round/>
                      <a:headEnd type="none" w="med" len="med"/>
                      <a:tailEnd type="none" w="med" len="med"/>
                    </a:lnB>
                  </a:tcPr>
                </a:tc>
                <a:tc>
                  <a:txBody>
                    <a:bodyPr/>
                    <a:lstStyle/>
                    <a:p>
                      <a:endParaRPr lang="en-US" sz="1800" dirty="0">
                        <a:effectLst/>
                      </a:endParaRPr>
                    </a:p>
                  </a:txBody>
                  <a:tcPr anchor="ctr">
                    <a:lnL w="6350" cap="flat" cmpd="sng" algn="ctr">
                      <a:solidFill>
                        <a:srgbClr val="191616"/>
                      </a:solidFill>
                      <a:prstDash val="solid"/>
                      <a:round/>
                      <a:headEnd type="none" w="med" len="med"/>
                      <a:tailEnd type="none" w="med" len="med"/>
                    </a:lnL>
                    <a:lnR w="6350" cap="flat" cmpd="sng" algn="ctr">
                      <a:solidFill>
                        <a:srgbClr val="191616"/>
                      </a:solidFill>
                      <a:prstDash val="solid"/>
                      <a:round/>
                      <a:headEnd type="none" w="med" len="med"/>
                      <a:tailEnd type="none" w="med" len="med"/>
                    </a:lnR>
                    <a:lnT w="37465" cap="flat" cmpd="sng" algn="ctr">
                      <a:solidFill>
                        <a:srgbClr val="161616"/>
                      </a:solidFill>
                      <a:prstDash val="solid"/>
                      <a:round/>
                      <a:headEnd type="none" w="med" len="med"/>
                      <a:tailEnd type="none" w="med" len="med"/>
                    </a:lnT>
                    <a:lnB w="37465" cap="flat" cmpd="sng" algn="ctr">
                      <a:solidFill>
                        <a:srgbClr val="161616"/>
                      </a:solidFill>
                      <a:prstDash val="solid"/>
                      <a:round/>
                      <a:headEnd type="none" w="med" len="med"/>
                      <a:tailEnd type="none" w="med" len="med"/>
                    </a:lnB>
                  </a:tcPr>
                </a:tc>
                <a:extLst>
                  <a:ext uri="{0D108BD9-81ED-4DB2-BD59-A6C34878D82A}">
                    <a16:rowId xmlns:a16="http://schemas.microsoft.com/office/drawing/2014/main" val="390013800"/>
                  </a:ext>
                </a:extLst>
              </a:tr>
            </a:tbl>
          </a:graphicData>
        </a:graphic>
      </p:graphicFrame>
      <p:pic>
        <p:nvPicPr>
          <p:cNvPr id="1057" name="Picture 33" descr="page51image6752">
            <a:extLst>
              <a:ext uri="{FF2B5EF4-FFF2-40B4-BE49-F238E27FC236}">
                <a16:creationId xmlns:a16="http://schemas.microsoft.com/office/drawing/2014/main" id="{38044EDC-920E-3147-B681-0A0DE4DFB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00" y="3615446"/>
            <a:ext cx="5054600" cy="303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87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B55C56-AA0D-8E40-8805-B8217EC81291}"/>
              </a:ext>
            </a:extLst>
          </p:cNvPr>
          <p:cNvPicPr>
            <a:picLocks noChangeAspect="1"/>
          </p:cNvPicPr>
          <p:nvPr/>
        </p:nvPicPr>
        <p:blipFill>
          <a:blip r:embed="rId3"/>
          <a:stretch>
            <a:fillRect/>
          </a:stretch>
        </p:blipFill>
        <p:spPr>
          <a:xfrm>
            <a:off x="1475003" y="1702340"/>
            <a:ext cx="2359277" cy="2951544"/>
          </a:xfrm>
          <a:prstGeom prst="rect">
            <a:avLst/>
          </a:prstGeom>
        </p:spPr>
      </p:pic>
      <p:sp>
        <p:nvSpPr>
          <p:cNvPr id="2" name="Title 1">
            <a:extLst>
              <a:ext uri="{FF2B5EF4-FFF2-40B4-BE49-F238E27FC236}">
                <a16:creationId xmlns:a16="http://schemas.microsoft.com/office/drawing/2014/main" id="{24E7E133-6475-DF48-8DE6-8666A96B2A7D}"/>
              </a:ext>
            </a:extLst>
          </p:cNvPr>
          <p:cNvSpPr>
            <a:spLocks noGrp="1"/>
          </p:cNvSpPr>
          <p:nvPr>
            <p:ph type="title"/>
          </p:nvPr>
        </p:nvSpPr>
        <p:spPr>
          <a:xfrm>
            <a:off x="6753907" y="770651"/>
            <a:ext cx="4494466" cy="1254449"/>
          </a:xfrm>
        </p:spPr>
        <p:txBody>
          <a:bodyPr>
            <a:noAutofit/>
          </a:bodyPr>
          <a:lstStyle/>
          <a:p>
            <a:r>
              <a:rPr lang="en-US" sz="2800" b="1" dirty="0">
                <a:latin typeface="Helvetica" charset="0"/>
                <a:ea typeface="Helvetica" charset="0"/>
                <a:cs typeface="Helvetica" charset="0"/>
              </a:rPr>
              <a:t>Irina Balashova</a:t>
            </a:r>
            <a:br>
              <a:rPr lang="en-US" sz="2800" b="1" dirty="0">
                <a:latin typeface="Helvetica" charset="0"/>
                <a:ea typeface="Helvetica" charset="0"/>
                <a:cs typeface="Helvetica" charset="0"/>
              </a:rPr>
            </a:br>
            <a:r>
              <a:rPr lang="en-US" sz="2800" b="1" dirty="0">
                <a:latin typeface="Helvetica" charset="0"/>
                <a:ea typeface="Helvetica" charset="0"/>
                <a:cs typeface="Helvetica" charset="0"/>
              </a:rPr>
              <a:t> CPA, Cia, </a:t>
            </a:r>
            <a:r>
              <a:rPr lang="en-US" sz="2800" b="1" dirty="0" err="1">
                <a:latin typeface="Helvetica" charset="0"/>
                <a:ea typeface="Helvetica" charset="0"/>
                <a:cs typeface="Helvetica" charset="0"/>
              </a:rPr>
              <a:t>Cfe</a:t>
            </a:r>
            <a:endParaRPr lang="en-US" sz="2800" b="1" dirty="0">
              <a:latin typeface="Helvetica" charset="0"/>
              <a:ea typeface="Helvetica" charset="0"/>
              <a:cs typeface="Helvetica" charset="0"/>
            </a:endParaRPr>
          </a:p>
        </p:txBody>
      </p:sp>
      <p:sp>
        <p:nvSpPr>
          <p:cNvPr id="3" name="Content Placeholder 2">
            <a:extLst>
              <a:ext uri="{FF2B5EF4-FFF2-40B4-BE49-F238E27FC236}">
                <a16:creationId xmlns:a16="http://schemas.microsoft.com/office/drawing/2014/main" id="{11512D5B-EB2B-984E-B0F9-8146F3FF38CC}"/>
              </a:ext>
            </a:extLst>
          </p:cNvPr>
          <p:cNvSpPr>
            <a:spLocks noGrp="1"/>
          </p:cNvSpPr>
          <p:nvPr>
            <p:ph idx="1"/>
          </p:nvPr>
        </p:nvSpPr>
        <p:spPr>
          <a:xfrm>
            <a:off x="6096000" y="2325725"/>
            <a:ext cx="5811679" cy="4212561"/>
          </a:xfrm>
        </p:spPr>
        <p:txBody>
          <a:bodyPr>
            <a:normAutofit/>
          </a:bodyPr>
          <a:lstStyle/>
          <a:p>
            <a:pPr>
              <a:buFont typeface="Wingdings" pitchFamily="2" charset="2"/>
              <a:buChar char="Ø"/>
            </a:pPr>
            <a:r>
              <a:rPr lang="en-US" sz="1600" dirty="0">
                <a:latin typeface="Helvetica" charset="0"/>
                <a:ea typeface="Helvetica" charset="0"/>
                <a:cs typeface="Helvetica" charset="0"/>
              </a:rPr>
              <a:t>Irina Balashova is an Associate at Forensic Resolutions, Inc.</a:t>
            </a:r>
          </a:p>
          <a:p>
            <a:pPr>
              <a:buFont typeface="Wingdings" pitchFamily="2" charset="2"/>
              <a:buChar char="Ø"/>
            </a:pPr>
            <a:r>
              <a:rPr lang="en-US" sz="1600" dirty="0">
                <a:latin typeface="Helvetica" charset="0"/>
                <a:ea typeface="Helvetica" charset="0"/>
                <a:cs typeface="Helvetica" charset="0"/>
              </a:rPr>
              <a:t>Irina is a member of AICPA, ACFE, IIA, and New Jersey Society of CPAs.</a:t>
            </a:r>
          </a:p>
          <a:p>
            <a:pPr>
              <a:buFont typeface="Wingdings" pitchFamily="2" charset="2"/>
              <a:buChar char="Ø"/>
            </a:pPr>
            <a:r>
              <a:rPr lang="en-US" sz="1600" dirty="0">
                <a:latin typeface="Helvetica" charset="0"/>
                <a:ea typeface="Helvetica" charset="0"/>
                <a:cs typeface="Helvetica" charset="0"/>
              </a:rPr>
              <a:t>She is a Board Member of ACFE – Philadelphia Chapter.</a:t>
            </a:r>
          </a:p>
          <a:p>
            <a:pPr>
              <a:buFont typeface="Wingdings" pitchFamily="2" charset="2"/>
              <a:buChar char="Ø"/>
            </a:pPr>
            <a:r>
              <a:rPr lang="en-US" sz="1600" dirty="0">
                <a:latin typeface="Helvetica" charset="0"/>
                <a:ea typeface="Helvetica" charset="0"/>
                <a:cs typeface="Helvetica" charset="0"/>
              </a:rPr>
              <a:t>Irina published articles on Fraud and Forensics.</a:t>
            </a:r>
          </a:p>
          <a:p>
            <a:pPr>
              <a:buFont typeface="Wingdings" pitchFamily="2" charset="2"/>
              <a:buChar char="Ø"/>
            </a:pPr>
            <a:r>
              <a:rPr lang="en-US" sz="1600" dirty="0">
                <a:latin typeface="Helvetica" charset="0"/>
                <a:ea typeface="Helvetica" charset="0"/>
                <a:cs typeface="Helvetica" charset="0"/>
              </a:rPr>
              <a:t>She has a Master’s Degree in Business Administration from Louisiana State University.</a:t>
            </a:r>
          </a:p>
          <a:p>
            <a:pPr>
              <a:buFont typeface="Wingdings" pitchFamily="2" charset="2"/>
              <a:buChar char="Ø"/>
            </a:pPr>
            <a:r>
              <a:rPr lang="en-US" sz="1600" dirty="0">
                <a:latin typeface="Helvetica" charset="0"/>
                <a:ea typeface="Helvetica" charset="0"/>
                <a:cs typeface="Helvetica" charset="0"/>
              </a:rPr>
              <a:t>She has a Master’s Degree in Engineering from Bauman Moscow State Technical University, Russia.</a:t>
            </a:r>
          </a:p>
        </p:txBody>
      </p:sp>
    </p:spTree>
    <p:extLst>
      <p:ext uri="{BB962C8B-B14F-4D97-AF65-F5344CB8AC3E}">
        <p14:creationId xmlns:p14="http://schemas.microsoft.com/office/powerpoint/2010/main" val="37569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4125-F065-8B43-B2DB-0CE9ADF95BBD}"/>
              </a:ext>
            </a:extLst>
          </p:cNvPr>
          <p:cNvSpPr>
            <a:spLocks noGrp="1"/>
          </p:cNvSpPr>
          <p:nvPr>
            <p:ph type="ctrTitle"/>
          </p:nvPr>
        </p:nvSpPr>
        <p:spPr>
          <a:xfrm>
            <a:off x="2301300" y="1215025"/>
            <a:ext cx="8574622" cy="1510525"/>
          </a:xfrm>
        </p:spPr>
        <p:txBody>
          <a:bodyPr>
            <a:noAutofit/>
          </a:bodyPr>
          <a:lstStyle/>
          <a:p>
            <a:pPr algn="ctr"/>
            <a:r>
              <a:rPr lang="en-US" sz="2400" b="1" dirty="0">
                <a:latin typeface="Helvetica" charset="0"/>
                <a:ea typeface="Helvetica" charset="0"/>
                <a:cs typeface="Helvetica" charset="0"/>
              </a:rPr>
              <a:t>When Someone </a:t>
            </a:r>
            <a:r>
              <a:rPr lang="en-US" sz="2400" b="1" u="sng" dirty="0">
                <a:latin typeface="Helvetica" charset="0"/>
                <a:ea typeface="Helvetica" charset="0"/>
                <a:cs typeface="Helvetica" charset="0"/>
              </a:rPr>
              <a:t>illegally</a:t>
            </a:r>
            <a:r>
              <a:rPr lang="en-US" sz="2400" b="1" dirty="0">
                <a:latin typeface="Helvetica" charset="0"/>
                <a:ea typeface="Helvetica" charset="0"/>
                <a:cs typeface="Helvetica" charset="0"/>
              </a:rPr>
              <a:t> or </a:t>
            </a:r>
            <a:r>
              <a:rPr lang="en-US" sz="2400" b="1" u="sng" dirty="0">
                <a:latin typeface="Helvetica" charset="0"/>
                <a:ea typeface="Helvetica" charset="0"/>
                <a:cs typeface="Helvetica" charset="0"/>
              </a:rPr>
              <a:t>improperly</a:t>
            </a:r>
            <a:r>
              <a:rPr lang="en-US" sz="2400" b="1" dirty="0">
                <a:latin typeface="Helvetica" charset="0"/>
                <a:ea typeface="Helvetica" charset="0"/>
                <a:cs typeface="Helvetica" charset="0"/>
              </a:rPr>
              <a:t> uses a vulnerable senior’s money or other resources</a:t>
            </a:r>
            <a:endParaRPr lang="en-US" sz="2400" dirty="0">
              <a:latin typeface="Helvetica" charset="0"/>
              <a:ea typeface="Helvetica" charset="0"/>
              <a:cs typeface="Helvetica" charset="0"/>
            </a:endParaRPr>
          </a:p>
        </p:txBody>
      </p:sp>
      <p:sp>
        <p:nvSpPr>
          <p:cNvPr id="3" name="Subtitle 2">
            <a:extLst>
              <a:ext uri="{FF2B5EF4-FFF2-40B4-BE49-F238E27FC236}">
                <a16:creationId xmlns:a16="http://schemas.microsoft.com/office/drawing/2014/main" id="{FD36ED5D-C953-C84E-B2F0-F22CD6E77BFC}"/>
              </a:ext>
            </a:extLst>
          </p:cNvPr>
          <p:cNvSpPr>
            <a:spLocks noGrp="1"/>
          </p:cNvSpPr>
          <p:nvPr>
            <p:ph type="subTitle" idx="1"/>
          </p:nvPr>
        </p:nvSpPr>
        <p:spPr>
          <a:xfrm>
            <a:off x="1014609" y="2993721"/>
            <a:ext cx="10347298" cy="3747545"/>
          </a:xfrm>
        </p:spPr>
        <p:txBody>
          <a:bodyPr>
            <a:normAutofit/>
          </a:bodyPr>
          <a:lstStyle/>
          <a:p>
            <a:pPr algn="l"/>
            <a:r>
              <a:rPr lang="en-US" sz="2000" u="sng" dirty="0"/>
              <a:t>What is at stake:</a:t>
            </a:r>
          </a:p>
          <a:p>
            <a:pPr marL="228600" indent="-228600" algn="l">
              <a:buFont typeface="+mj-lt"/>
              <a:buAutoNum type="arabicPeriod"/>
            </a:pPr>
            <a:r>
              <a:rPr lang="en-US" sz="2000" dirty="0"/>
              <a:t>Retirement savings </a:t>
            </a:r>
          </a:p>
          <a:p>
            <a:pPr marL="228600" indent="-228600" algn="l">
              <a:buFont typeface="+mj-lt"/>
              <a:buAutoNum type="arabicPeriod"/>
            </a:pPr>
            <a:r>
              <a:rPr lang="en-US" sz="2000" dirty="0"/>
              <a:t>Home Equity</a:t>
            </a:r>
            <a:endParaRPr lang="en-US" dirty="0"/>
          </a:p>
          <a:p>
            <a:pPr marL="228600" indent="-228600" algn="l">
              <a:buFont typeface="+mj-lt"/>
              <a:buAutoNum type="arabicPeriod"/>
            </a:pPr>
            <a:r>
              <a:rPr lang="en-US" dirty="0"/>
              <a:t>Social Security Income</a:t>
            </a:r>
          </a:p>
          <a:p>
            <a:pPr marL="228600" indent="-228600" algn="l">
              <a:buFont typeface="+mj-lt"/>
              <a:buAutoNum type="arabicPeriod"/>
            </a:pPr>
            <a:r>
              <a:rPr lang="en-US" sz="2000" dirty="0"/>
              <a:t>Heritage</a:t>
            </a:r>
          </a:p>
          <a:p>
            <a:pPr algn="ctr"/>
            <a:r>
              <a:rPr lang="en-US" b="1" dirty="0"/>
              <a:t>The population that is retiring is one of the wealthiest, if not the wealthiest generation, in terms of their retirement savings</a:t>
            </a:r>
            <a:endParaRPr lang="en-US" sz="2000" b="1" dirty="0"/>
          </a:p>
          <a:p>
            <a:pPr marL="228600" indent="-228600" algn="l">
              <a:buFont typeface="+mj-lt"/>
              <a:buAutoNum type="arabicPeriod"/>
            </a:pPr>
            <a:endParaRPr lang="en-US" sz="2000" dirty="0"/>
          </a:p>
          <a:p>
            <a:pPr marL="342900" indent="-342900" algn="l">
              <a:buFont typeface="Wingdings" charset="2"/>
              <a:buChar char="Ø"/>
            </a:pPr>
            <a:endParaRPr lang="en-US" sz="2000" dirty="0">
              <a:latin typeface="Helvetica" charset="0"/>
              <a:ea typeface="Helvetica" charset="0"/>
              <a:cs typeface="Helvetica" charset="0"/>
            </a:endParaRPr>
          </a:p>
          <a:p>
            <a:pPr algn="l"/>
            <a:endParaRPr lang="en-US" dirty="0"/>
          </a:p>
        </p:txBody>
      </p:sp>
      <p:sp>
        <p:nvSpPr>
          <p:cNvPr id="5" name="Subtitle 2">
            <a:extLst>
              <a:ext uri="{FF2B5EF4-FFF2-40B4-BE49-F238E27FC236}">
                <a16:creationId xmlns:a16="http://schemas.microsoft.com/office/drawing/2014/main" id="{2AADF2B6-ABAC-6045-9F8E-DA997E2B67FA}"/>
              </a:ext>
            </a:extLst>
          </p:cNvPr>
          <p:cNvSpPr txBox="1">
            <a:spLocks/>
          </p:cNvSpPr>
          <p:nvPr/>
        </p:nvSpPr>
        <p:spPr>
          <a:xfrm>
            <a:off x="6188258" y="3449236"/>
            <a:ext cx="5514382" cy="2836514"/>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342900" indent="-342900" algn="l">
              <a:buFont typeface="Arial" panose="020B0604020202020204" pitchFamily="34" charset="0"/>
              <a:buChar char="•"/>
            </a:pPr>
            <a:r>
              <a:rPr lang="en-US" sz="2000" dirty="0">
                <a:solidFill>
                  <a:schemeClr val="tx1">
                    <a:lumMod val="75000"/>
                    <a:lumOff val="25000"/>
                  </a:schemeClr>
                </a:solidFill>
              </a:rPr>
              <a:t>Population trends</a:t>
            </a:r>
          </a:p>
          <a:p>
            <a:pPr marL="342900" indent="-342900" algn="l">
              <a:buFont typeface="Arial" panose="020B0604020202020204" pitchFamily="34" charset="0"/>
              <a:buChar char="•"/>
            </a:pPr>
            <a:r>
              <a:rPr lang="en-US" sz="2000" dirty="0">
                <a:solidFill>
                  <a:schemeClr val="tx1">
                    <a:lumMod val="75000"/>
                    <a:lumOff val="25000"/>
                  </a:schemeClr>
                </a:solidFill>
              </a:rPr>
              <a:t>Changing technology</a:t>
            </a:r>
          </a:p>
          <a:p>
            <a:pPr marL="342900" indent="-342900" algn="l">
              <a:buFont typeface="Arial" panose="020B0604020202020204" pitchFamily="34" charset="0"/>
              <a:buChar char="•"/>
            </a:pPr>
            <a:r>
              <a:rPr lang="en-US" sz="2000" dirty="0">
                <a:solidFill>
                  <a:schemeClr val="tx1">
                    <a:lumMod val="75000"/>
                    <a:lumOff val="25000"/>
                  </a:schemeClr>
                </a:solidFill>
              </a:rPr>
              <a:t>Demographic changes and wealth</a:t>
            </a:r>
          </a:p>
          <a:p>
            <a:pPr algn="l"/>
            <a:endParaRPr lang="en-US" dirty="0"/>
          </a:p>
        </p:txBody>
      </p:sp>
      <p:sp>
        <p:nvSpPr>
          <p:cNvPr id="7" name="Title 1">
            <a:extLst>
              <a:ext uri="{FF2B5EF4-FFF2-40B4-BE49-F238E27FC236}">
                <a16:creationId xmlns:a16="http://schemas.microsoft.com/office/drawing/2014/main" id="{B19F27A7-96B7-7944-B0E9-7A8CFCD251FF}"/>
              </a:ext>
            </a:extLst>
          </p:cNvPr>
          <p:cNvSpPr txBox="1">
            <a:spLocks/>
          </p:cNvSpPr>
          <p:nvPr/>
        </p:nvSpPr>
        <p:spPr bwMode="blackWhite">
          <a:xfrm>
            <a:off x="2301300" y="312856"/>
            <a:ext cx="8574622" cy="786957"/>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lnSpc>
                <a:spcPct val="120000"/>
              </a:lnSpc>
            </a:pPr>
            <a:r>
              <a:rPr lang="en-US" sz="3200" b="1" dirty="0">
                <a:latin typeface="Helvetica" charset="0"/>
                <a:ea typeface="Helvetica" charset="0"/>
                <a:cs typeface="Helvetica" charset="0"/>
              </a:rPr>
              <a:t>What is Elder Fraud?</a:t>
            </a:r>
            <a:endParaRPr lang="en-US" sz="3200" dirty="0">
              <a:latin typeface="Helvetica" charset="0"/>
              <a:ea typeface="Helvetica" charset="0"/>
              <a:cs typeface="Helvetica" charset="0"/>
            </a:endParaRPr>
          </a:p>
        </p:txBody>
      </p:sp>
    </p:spTree>
    <p:extLst>
      <p:ext uri="{BB962C8B-B14F-4D97-AF65-F5344CB8AC3E}">
        <p14:creationId xmlns:p14="http://schemas.microsoft.com/office/powerpoint/2010/main" val="1639331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2399-04C8-D544-A677-E417A9850C9C}"/>
              </a:ext>
            </a:extLst>
          </p:cNvPr>
          <p:cNvSpPr>
            <a:spLocks noGrp="1"/>
          </p:cNvSpPr>
          <p:nvPr>
            <p:ph type="ctrTitle"/>
          </p:nvPr>
        </p:nvSpPr>
        <p:spPr>
          <a:xfrm>
            <a:off x="546351" y="211142"/>
            <a:ext cx="11139854" cy="930447"/>
          </a:xfrm>
        </p:spPr>
        <p:txBody>
          <a:bodyPr>
            <a:normAutofit/>
          </a:bodyPr>
          <a:lstStyle/>
          <a:p>
            <a:pPr algn="ctr"/>
            <a:r>
              <a:rPr lang="en-US" sz="4000" b="1" dirty="0">
                <a:latin typeface="Helvetica" charset="0"/>
                <a:ea typeface="Helvetica" charset="0"/>
                <a:cs typeface="Helvetica" charset="0"/>
              </a:rPr>
              <a:t>The Growing Senior Population</a:t>
            </a:r>
          </a:p>
        </p:txBody>
      </p:sp>
      <p:sp>
        <p:nvSpPr>
          <p:cNvPr id="3" name="Subtitle 2">
            <a:extLst>
              <a:ext uri="{FF2B5EF4-FFF2-40B4-BE49-F238E27FC236}">
                <a16:creationId xmlns:a16="http://schemas.microsoft.com/office/drawing/2014/main" id="{D3CD13C9-AE1D-1745-B728-6A78F64C4209}"/>
              </a:ext>
            </a:extLst>
          </p:cNvPr>
          <p:cNvSpPr>
            <a:spLocks noGrp="1"/>
          </p:cNvSpPr>
          <p:nvPr>
            <p:ph type="subTitle" idx="1"/>
          </p:nvPr>
        </p:nvSpPr>
        <p:spPr>
          <a:xfrm>
            <a:off x="1763883" y="1267197"/>
            <a:ext cx="9144000" cy="420001"/>
          </a:xfrm>
        </p:spPr>
        <p:txBody>
          <a:bodyPr>
            <a:normAutofit fontScale="92500" lnSpcReduction="20000"/>
          </a:bodyPr>
          <a:lstStyle/>
          <a:p>
            <a:r>
              <a:rPr lang="en-US" sz="2800" dirty="0">
                <a:solidFill>
                  <a:schemeClr val="bg1"/>
                </a:solidFill>
                <a:latin typeface="Helvetica" charset="0"/>
                <a:ea typeface="Helvetica" charset="0"/>
                <a:cs typeface="Helvetica" charset="0"/>
              </a:rPr>
              <a:t>By 2030, 1</a:t>
            </a:r>
            <a:r>
              <a:rPr lang="en-US" sz="2800" baseline="0" dirty="0">
                <a:solidFill>
                  <a:schemeClr val="bg1"/>
                </a:solidFill>
                <a:latin typeface="Helvetica" charset="0"/>
                <a:ea typeface="Helvetica" charset="0"/>
                <a:cs typeface="Helvetica" charset="0"/>
              </a:rPr>
              <a:t> in every 5</a:t>
            </a:r>
            <a:r>
              <a:rPr lang="en-US" sz="2800" dirty="0">
                <a:solidFill>
                  <a:schemeClr val="bg1"/>
                </a:solidFill>
                <a:latin typeface="Helvetica" charset="0"/>
                <a:ea typeface="Helvetica" charset="0"/>
                <a:cs typeface="Helvetica" charset="0"/>
              </a:rPr>
              <a:t> </a:t>
            </a:r>
            <a:r>
              <a:rPr lang="en-US" sz="2800" baseline="0" dirty="0">
                <a:solidFill>
                  <a:schemeClr val="bg1"/>
                </a:solidFill>
                <a:latin typeface="Helvetica" charset="0"/>
                <a:ea typeface="Helvetica" charset="0"/>
                <a:cs typeface="Helvetica" charset="0"/>
              </a:rPr>
              <a:t>residents will be of retirement age</a:t>
            </a:r>
            <a:endParaRPr lang="en-US" sz="2800" dirty="0">
              <a:solidFill>
                <a:schemeClr val="bg1"/>
              </a:solidFill>
              <a:latin typeface="Helvetica" charset="0"/>
              <a:ea typeface="Helvetica" charset="0"/>
              <a:cs typeface="Helvetica" charset="0"/>
            </a:endParaRPr>
          </a:p>
          <a:p>
            <a:endParaRPr lang="en-US" sz="2000" dirty="0">
              <a:solidFill>
                <a:srgbClr val="F06336"/>
              </a:solidFill>
            </a:endParaRPr>
          </a:p>
        </p:txBody>
      </p:sp>
      <p:pic>
        <p:nvPicPr>
          <p:cNvPr id="5" name="Picture 4">
            <a:extLst>
              <a:ext uri="{FF2B5EF4-FFF2-40B4-BE49-F238E27FC236}">
                <a16:creationId xmlns:a16="http://schemas.microsoft.com/office/drawing/2014/main" id="{17430677-BFEF-9441-9DBC-02FE63CCD27A}"/>
              </a:ext>
            </a:extLst>
          </p:cNvPr>
          <p:cNvPicPr>
            <a:picLocks noChangeAspect="1"/>
          </p:cNvPicPr>
          <p:nvPr/>
        </p:nvPicPr>
        <p:blipFill>
          <a:blip r:embed="rId3"/>
          <a:stretch>
            <a:fillRect/>
          </a:stretch>
        </p:blipFill>
        <p:spPr>
          <a:xfrm>
            <a:off x="1534017" y="1812806"/>
            <a:ext cx="3777766" cy="3997637"/>
          </a:xfrm>
          <a:prstGeom prst="rect">
            <a:avLst/>
          </a:prstGeom>
        </p:spPr>
      </p:pic>
      <p:pic>
        <p:nvPicPr>
          <p:cNvPr id="4" name="Picture 3">
            <a:extLst>
              <a:ext uri="{FF2B5EF4-FFF2-40B4-BE49-F238E27FC236}">
                <a16:creationId xmlns:a16="http://schemas.microsoft.com/office/drawing/2014/main" id="{CF49DDD7-CAE4-8F4B-A5B8-4A0F61923EAD}"/>
              </a:ext>
            </a:extLst>
          </p:cNvPr>
          <p:cNvPicPr>
            <a:picLocks noChangeAspect="1"/>
          </p:cNvPicPr>
          <p:nvPr/>
        </p:nvPicPr>
        <p:blipFill>
          <a:blip r:embed="rId4"/>
          <a:stretch>
            <a:fillRect/>
          </a:stretch>
        </p:blipFill>
        <p:spPr>
          <a:xfrm>
            <a:off x="5990868" y="1812806"/>
            <a:ext cx="3777766" cy="3997637"/>
          </a:xfrm>
          <a:prstGeom prst="rect">
            <a:avLst/>
          </a:prstGeom>
        </p:spPr>
      </p:pic>
    </p:spTree>
    <p:extLst>
      <p:ext uri="{BB962C8B-B14F-4D97-AF65-F5344CB8AC3E}">
        <p14:creationId xmlns:p14="http://schemas.microsoft.com/office/powerpoint/2010/main" val="57800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F77F-EC14-C44E-A7B9-D7D37CA989FE}"/>
              </a:ext>
            </a:extLst>
          </p:cNvPr>
          <p:cNvSpPr>
            <a:spLocks noGrp="1"/>
          </p:cNvSpPr>
          <p:nvPr>
            <p:ph type="title"/>
          </p:nvPr>
        </p:nvSpPr>
        <p:spPr>
          <a:xfrm>
            <a:off x="958219" y="553625"/>
            <a:ext cx="4728598" cy="1188720"/>
          </a:xfrm>
        </p:spPr>
        <p:txBody>
          <a:bodyPr>
            <a:normAutofit fontScale="90000"/>
          </a:bodyPr>
          <a:lstStyle/>
          <a:p>
            <a:pPr>
              <a:lnSpc>
                <a:spcPct val="100000"/>
              </a:lnSpc>
            </a:pPr>
            <a:r>
              <a:rPr lang="en-US" b="1" dirty="0">
                <a:latin typeface="Helvetica" charset="0"/>
                <a:ea typeface="Helvetica" charset="0"/>
                <a:cs typeface="Helvetica" charset="0"/>
              </a:rPr>
              <a:t>Elder Fraud Victims Profile</a:t>
            </a:r>
          </a:p>
        </p:txBody>
      </p:sp>
      <p:sp>
        <p:nvSpPr>
          <p:cNvPr id="3" name="Content Placeholder 2">
            <a:extLst>
              <a:ext uri="{FF2B5EF4-FFF2-40B4-BE49-F238E27FC236}">
                <a16:creationId xmlns:a16="http://schemas.microsoft.com/office/drawing/2014/main" id="{3BEAA465-E475-1741-BC92-9B3BE66D895F}"/>
              </a:ext>
            </a:extLst>
          </p:cNvPr>
          <p:cNvSpPr>
            <a:spLocks noGrp="1"/>
          </p:cNvSpPr>
          <p:nvPr>
            <p:ph sz="half" idx="1"/>
          </p:nvPr>
        </p:nvSpPr>
        <p:spPr>
          <a:xfrm>
            <a:off x="1484312" y="1853852"/>
            <a:ext cx="4895055" cy="2209194"/>
          </a:xfrm>
        </p:spPr>
        <p:txBody>
          <a:bodyPr>
            <a:normAutofit fontScale="25000" lnSpcReduction="20000"/>
          </a:bodyPr>
          <a:lstStyle/>
          <a:p>
            <a:r>
              <a:rPr lang="en-US" sz="7200" b="1" dirty="0">
                <a:latin typeface="Helvetica" charset="0"/>
                <a:ea typeface="Helvetica" charset="0"/>
                <a:cs typeface="Helvetica" charset="0"/>
              </a:rPr>
              <a:t>Who are at greater risk:</a:t>
            </a:r>
          </a:p>
          <a:p>
            <a:pPr lvl="1">
              <a:buFont typeface="Wingdings" charset="2"/>
              <a:buChar char="Ø"/>
            </a:pPr>
            <a:r>
              <a:rPr lang="en-US" sz="7200" dirty="0">
                <a:latin typeface="Helvetica" charset="0"/>
                <a:ea typeface="Helvetica" charset="0"/>
                <a:cs typeface="Helvetica" charset="0"/>
              </a:rPr>
              <a:t>Being a woman </a:t>
            </a:r>
          </a:p>
          <a:p>
            <a:pPr lvl="1">
              <a:buFont typeface="Wingdings" charset="2"/>
              <a:buChar char="Ø"/>
            </a:pPr>
            <a:r>
              <a:rPr lang="en-US" sz="7200" dirty="0">
                <a:latin typeface="Helvetica" charset="0"/>
                <a:ea typeface="Helvetica" charset="0"/>
                <a:cs typeface="Helvetica" charset="0"/>
              </a:rPr>
              <a:t>Dementia / poor physical health</a:t>
            </a:r>
          </a:p>
          <a:p>
            <a:pPr lvl="1">
              <a:buFont typeface="Wingdings" charset="2"/>
              <a:buChar char="Ø"/>
            </a:pPr>
            <a:r>
              <a:rPr lang="en-US" sz="7200" dirty="0">
                <a:latin typeface="Helvetica" charset="0"/>
                <a:ea typeface="Helvetica" charset="0"/>
                <a:cs typeface="Helvetica" charset="0"/>
              </a:rPr>
              <a:t>Experience of previous traumatic events</a:t>
            </a:r>
          </a:p>
          <a:p>
            <a:pPr lvl="1">
              <a:buFont typeface="Wingdings" charset="2"/>
              <a:buChar char="Ø"/>
            </a:pPr>
            <a:r>
              <a:rPr lang="en-US" sz="7200" dirty="0">
                <a:latin typeface="Helvetica" charset="0"/>
                <a:ea typeface="Helvetica" charset="0"/>
                <a:cs typeface="Helvetica" charset="0"/>
              </a:rPr>
              <a:t>Low social support </a:t>
            </a:r>
          </a:p>
          <a:p>
            <a:pPr lvl="1">
              <a:buFont typeface="Wingdings" charset="2"/>
              <a:buChar char="Ø"/>
            </a:pPr>
            <a:r>
              <a:rPr lang="en-US" sz="7200" dirty="0">
                <a:latin typeface="Helvetica" charset="0"/>
                <a:ea typeface="Helvetica" charset="0"/>
                <a:cs typeface="Helvetica" charset="0"/>
              </a:rPr>
              <a:t>Stay home</a:t>
            </a:r>
          </a:p>
          <a:p>
            <a:pPr lvl="1">
              <a:buFont typeface="Wingdings" charset="2"/>
              <a:buChar char="Ø"/>
            </a:pPr>
            <a:r>
              <a:rPr lang="en-US" sz="7200" dirty="0">
                <a:latin typeface="Helvetica" charset="0"/>
                <a:ea typeface="Helvetica" charset="0"/>
                <a:cs typeface="Helvetica" charset="0"/>
              </a:rPr>
              <a:t>Expect honesty in the marketplace</a:t>
            </a:r>
          </a:p>
          <a:p>
            <a:pPr lvl="1">
              <a:buFont typeface="Wingdings" charset="2"/>
              <a:buChar char="Ø"/>
            </a:pPr>
            <a:r>
              <a:rPr lang="en-US" sz="7200" dirty="0">
                <a:latin typeface="Helvetica" charset="0"/>
                <a:ea typeface="Helvetica" charset="0"/>
                <a:cs typeface="Helvetica" charset="0"/>
              </a:rPr>
              <a:t>Less knowledgeable about their rights in an increasingly complex marketplace</a:t>
            </a:r>
          </a:p>
          <a:p>
            <a:pPr lvl="1">
              <a:buFont typeface="Wingdings" charset="2"/>
              <a:buChar char="Ø"/>
            </a:pPr>
            <a:r>
              <a:rPr lang="en-US" sz="7200" dirty="0">
                <a:latin typeface="Helvetica" charset="0"/>
                <a:ea typeface="Helvetica" charset="0"/>
                <a:cs typeface="Helvetica" charset="0"/>
              </a:rPr>
              <a:t>Lower income or poverty</a:t>
            </a:r>
          </a:p>
          <a:p>
            <a:pPr lvl="1"/>
            <a:endParaRPr lang="en-US" dirty="0"/>
          </a:p>
        </p:txBody>
      </p:sp>
      <p:sp>
        <p:nvSpPr>
          <p:cNvPr id="5" name="Content Placeholder 4">
            <a:extLst>
              <a:ext uri="{FF2B5EF4-FFF2-40B4-BE49-F238E27FC236}">
                <a16:creationId xmlns:a16="http://schemas.microsoft.com/office/drawing/2014/main" id="{657B9385-219D-744C-972A-17FAA38EE685}"/>
              </a:ext>
            </a:extLst>
          </p:cNvPr>
          <p:cNvSpPr>
            <a:spLocks noGrp="1"/>
          </p:cNvSpPr>
          <p:nvPr>
            <p:ph sz="half" idx="2"/>
          </p:nvPr>
        </p:nvSpPr>
        <p:spPr>
          <a:xfrm>
            <a:off x="1486934" y="5377476"/>
            <a:ext cx="9034311" cy="906088"/>
          </a:xfrm>
        </p:spPr>
        <p:txBody>
          <a:bodyPr>
            <a:normAutofit fontScale="25000" lnSpcReduction="20000"/>
          </a:bodyPr>
          <a:lstStyle/>
          <a:p>
            <a:pPr algn="ctr"/>
            <a:r>
              <a:rPr lang="en-US" sz="6400" b="1" dirty="0">
                <a:latin typeface="Helvetica" charset="0"/>
                <a:ea typeface="Helvetica" charset="0"/>
                <a:cs typeface="Helvetica" charset="0"/>
              </a:rPr>
              <a:t>World Elder Abuse Awareness Day (WEAAD) was launched on June 15, 2006 by the International Network for the Prevention of Elder Abuse and the World Health Organization at the United Nations (UN)</a:t>
            </a:r>
          </a:p>
          <a:p>
            <a:endParaRPr lang="en-US" dirty="0"/>
          </a:p>
        </p:txBody>
      </p:sp>
      <p:sp>
        <p:nvSpPr>
          <p:cNvPr id="7" name="Title 1">
            <a:extLst>
              <a:ext uri="{FF2B5EF4-FFF2-40B4-BE49-F238E27FC236}">
                <a16:creationId xmlns:a16="http://schemas.microsoft.com/office/drawing/2014/main" id="{0D1CCF9D-F530-9C40-9772-A41D56727A5B}"/>
              </a:ext>
            </a:extLst>
          </p:cNvPr>
          <p:cNvSpPr txBox="1">
            <a:spLocks/>
          </p:cNvSpPr>
          <p:nvPr/>
        </p:nvSpPr>
        <p:spPr bwMode="black">
          <a:xfrm>
            <a:off x="6505185" y="553625"/>
            <a:ext cx="5019318" cy="1188720"/>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nSpc>
                <a:spcPct val="100000"/>
              </a:lnSpc>
            </a:pPr>
            <a:r>
              <a:rPr lang="en-US" sz="2500" b="1" dirty="0">
                <a:latin typeface="Helvetica" charset="0"/>
              </a:rPr>
              <a:t>Elder Fraud SCAMMERS Profile</a:t>
            </a:r>
          </a:p>
        </p:txBody>
      </p:sp>
      <p:sp>
        <p:nvSpPr>
          <p:cNvPr id="8" name="Content Placeholder 2">
            <a:extLst>
              <a:ext uri="{FF2B5EF4-FFF2-40B4-BE49-F238E27FC236}">
                <a16:creationId xmlns:a16="http://schemas.microsoft.com/office/drawing/2014/main" id="{5D477DF7-CCF5-114B-AAE8-1A35DD6757B3}"/>
              </a:ext>
            </a:extLst>
          </p:cNvPr>
          <p:cNvSpPr txBox="1">
            <a:spLocks/>
          </p:cNvSpPr>
          <p:nvPr/>
        </p:nvSpPr>
        <p:spPr>
          <a:xfrm>
            <a:off x="7296945" y="1853852"/>
            <a:ext cx="4402365" cy="341960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3300" b="1" dirty="0">
                <a:latin typeface="Helvetica" charset="0"/>
                <a:ea typeface="Helvetica" charset="0"/>
                <a:cs typeface="Helvetica" charset="0"/>
              </a:rPr>
              <a:t>Who they are:</a:t>
            </a:r>
          </a:p>
          <a:p>
            <a:pPr lvl="1">
              <a:buFont typeface="Wingdings" charset="2"/>
              <a:buChar char="Ø"/>
            </a:pPr>
            <a:r>
              <a:rPr lang="en-US" sz="3300" dirty="0">
                <a:latin typeface="Helvetica" charset="0"/>
                <a:ea typeface="Helvetica" charset="0"/>
                <a:cs typeface="Helvetica" charset="0"/>
              </a:rPr>
              <a:t>&gt;58% are a spouse or an adult child, &gt;20% are neighbors or friends, &gt;13% are paid help/service providers</a:t>
            </a:r>
          </a:p>
          <a:p>
            <a:pPr lvl="1">
              <a:buFont typeface="Wingdings" charset="2"/>
              <a:buChar char="Ø"/>
            </a:pPr>
            <a:r>
              <a:rPr lang="en-US" sz="3300" dirty="0">
                <a:latin typeface="Helvetica" charset="0"/>
                <a:ea typeface="Helvetica" charset="0"/>
                <a:cs typeface="Helvetica" charset="0"/>
              </a:rPr>
              <a:t>Most likely a male</a:t>
            </a:r>
          </a:p>
          <a:p>
            <a:pPr lvl="1">
              <a:buFont typeface="Wingdings" charset="2"/>
              <a:buChar char="Ø"/>
            </a:pPr>
            <a:r>
              <a:rPr lang="en-US" sz="3300" dirty="0">
                <a:latin typeface="Helvetica" charset="0"/>
                <a:ea typeface="Helvetica" charset="0"/>
                <a:cs typeface="Helvetica" charset="0"/>
              </a:rPr>
              <a:t>Issues with law</a:t>
            </a:r>
          </a:p>
          <a:p>
            <a:pPr lvl="1">
              <a:buFont typeface="Wingdings" charset="2"/>
              <a:buChar char="Ø"/>
            </a:pPr>
            <a:r>
              <a:rPr lang="en-US" sz="3300" dirty="0">
                <a:latin typeface="Helvetica" charset="0"/>
                <a:ea typeface="Helvetica" charset="0"/>
                <a:cs typeface="Helvetica" charset="0"/>
              </a:rPr>
              <a:t>Substance abuse</a:t>
            </a:r>
          </a:p>
          <a:p>
            <a:pPr lvl="1">
              <a:buFont typeface="Wingdings" charset="2"/>
              <a:buChar char="Ø"/>
            </a:pPr>
            <a:r>
              <a:rPr lang="en-US" sz="3300" dirty="0">
                <a:latin typeface="Helvetica" charset="0"/>
                <a:ea typeface="Helvetica" charset="0"/>
                <a:cs typeface="Helvetica" charset="0"/>
              </a:rPr>
              <a:t>Financial difficulties</a:t>
            </a:r>
          </a:p>
          <a:p>
            <a:pPr lvl="1">
              <a:buFont typeface="Wingdings" charset="2"/>
              <a:buChar char="Ø"/>
            </a:pPr>
            <a:r>
              <a:rPr lang="en-US" sz="3300" dirty="0">
                <a:latin typeface="Helvetica" charset="0"/>
                <a:ea typeface="Helvetica" charset="0"/>
                <a:cs typeface="Helvetica" charset="0"/>
              </a:rPr>
              <a:t>Stress</a:t>
            </a:r>
          </a:p>
          <a:p>
            <a:pPr lvl="1">
              <a:buFont typeface="Wingdings" charset="2"/>
              <a:buChar char="Ø"/>
            </a:pPr>
            <a:r>
              <a:rPr lang="en-US" sz="3300" dirty="0">
                <a:latin typeface="Helvetica" charset="0"/>
                <a:ea typeface="Helvetica" charset="0"/>
                <a:cs typeface="Helvetica" charset="0"/>
              </a:rPr>
              <a:t>Unemployment</a:t>
            </a:r>
          </a:p>
          <a:p>
            <a:pPr lvl="1"/>
            <a:endParaRPr lang="en-US" dirty="0"/>
          </a:p>
        </p:txBody>
      </p:sp>
    </p:spTree>
    <p:extLst>
      <p:ext uri="{BB962C8B-B14F-4D97-AF65-F5344CB8AC3E}">
        <p14:creationId xmlns:p14="http://schemas.microsoft.com/office/powerpoint/2010/main" val="2610820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4EC3-1439-DA42-B79B-551A40436B2A}"/>
              </a:ext>
            </a:extLst>
          </p:cNvPr>
          <p:cNvSpPr>
            <a:spLocks noGrp="1"/>
          </p:cNvSpPr>
          <p:nvPr>
            <p:ph type="title"/>
          </p:nvPr>
        </p:nvSpPr>
        <p:spPr>
          <a:xfrm>
            <a:off x="1036838" y="475988"/>
            <a:ext cx="10018713" cy="594055"/>
          </a:xfrm>
        </p:spPr>
        <p:txBody>
          <a:bodyPr>
            <a:normAutofit fontScale="90000"/>
          </a:bodyPr>
          <a:lstStyle/>
          <a:p>
            <a:r>
              <a:rPr lang="en-US" b="1" dirty="0">
                <a:latin typeface="Helvetica" charset="0"/>
                <a:ea typeface="Helvetica" charset="0"/>
                <a:cs typeface="Helvetica" charset="0"/>
              </a:rPr>
              <a:t>Legislation</a:t>
            </a:r>
          </a:p>
        </p:txBody>
      </p:sp>
      <p:sp>
        <p:nvSpPr>
          <p:cNvPr id="3" name="Content Placeholder 2">
            <a:extLst>
              <a:ext uri="{FF2B5EF4-FFF2-40B4-BE49-F238E27FC236}">
                <a16:creationId xmlns:a16="http://schemas.microsoft.com/office/drawing/2014/main" id="{66D7700E-7C4F-2B42-9C94-DE49645B1A83}"/>
              </a:ext>
            </a:extLst>
          </p:cNvPr>
          <p:cNvSpPr>
            <a:spLocks noGrp="1"/>
          </p:cNvSpPr>
          <p:nvPr>
            <p:ph idx="1"/>
          </p:nvPr>
        </p:nvSpPr>
        <p:spPr>
          <a:xfrm>
            <a:off x="1036838" y="1195903"/>
            <a:ext cx="10515601" cy="2865668"/>
          </a:xfrm>
        </p:spPr>
        <p:txBody>
          <a:bodyPr>
            <a:normAutofit fontScale="40000" lnSpcReduction="20000"/>
          </a:bodyPr>
          <a:lstStyle/>
          <a:p>
            <a:pPr marL="0" indent="0" defTabSz="914400">
              <a:buNone/>
            </a:pPr>
            <a:r>
              <a:rPr lang="en-US" sz="5900" b="1" dirty="0">
                <a:latin typeface="Helvetica" charset="0"/>
              </a:rPr>
              <a:t>Elder Abuse Prevention &amp; Prosecution Act – enacted in 2017</a:t>
            </a:r>
          </a:p>
          <a:p>
            <a:pPr marL="0" indent="0" defTabSz="914400">
              <a:buNone/>
            </a:pPr>
            <a:r>
              <a:rPr lang="en-US" sz="4500" dirty="0">
                <a:latin typeface="Helvetica" charset="0"/>
              </a:rPr>
              <a:t>Authorizes the Department of Justice (DOJ) to take steps to combat elder abuse. Under the new law, the federal government must do the following:</a:t>
            </a:r>
          </a:p>
          <a:p>
            <a:pPr marL="800100" lvl="1" indent="-342900" defTabSz="914400">
              <a:buFont typeface="Arial" panose="020B0604020202020204" pitchFamily="34" charset="0"/>
              <a:buChar char="•"/>
            </a:pPr>
            <a:r>
              <a:rPr lang="en-US" sz="5000" dirty="0">
                <a:latin typeface="Helvetica" charset="0"/>
              </a:rPr>
              <a:t>Create an elder justice coordinator position in federal judicial districts, at the DOJ, and at the Federal Trade Commission</a:t>
            </a:r>
          </a:p>
          <a:p>
            <a:pPr marL="800100" lvl="1" indent="-342900" defTabSz="914400">
              <a:buFont typeface="Arial" panose="020B0604020202020204" pitchFamily="34" charset="0"/>
              <a:buChar char="•"/>
            </a:pPr>
            <a:r>
              <a:rPr lang="en-US" sz="5000" dirty="0">
                <a:latin typeface="Helvetica" charset="0"/>
              </a:rPr>
              <a:t>Implement comprehensive training on elder abuse for Federal Bureau of Investigation agents</a:t>
            </a:r>
          </a:p>
          <a:p>
            <a:pPr marL="800100" lvl="1" indent="-342900" defTabSz="914400">
              <a:buFont typeface="Arial" panose="020B0604020202020204" pitchFamily="34" charset="0"/>
              <a:buChar char="•"/>
            </a:pPr>
            <a:r>
              <a:rPr lang="en-US" sz="5000" dirty="0">
                <a:latin typeface="Helvetica" charset="0"/>
              </a:rPr>
              <a:t>Operate a resource group to assist prosecutors in pursuing elder abuse cases</a:t>
            </a:r>
          </a:p>
          <a:p>
            <a:endParaRPr lang="en-US" dirty="0">
              <a:highlight>
                <a:srgbClr val="FF0000"/>
              </a:highlight>
            </a:endParaRPr>
          </a:p>
          <a:p>
            <a:pPr lvl="1"/>
            <a:endParaRPr lang="en-US" sz="4200" dirty="0">
              <a:highlight>
                <a:srgbClr val="FF0000"/>
              </a:highlight>
              <a:latin typeface="Helvetica" charset="0"/>
              <a:ea typeface="Helvetica" charset="0"/>
              <a:cs typeface="Helvetica" charset="0"/>
            </a:endParaRPr>
          </a:p>
          <a:p>
            <a:endParaRPr lang="en-US" dirty="0"/>
          </a:p>
        </p:txBody>
      </p:sp>
      <p:sp>
        <p:nvSpPr>
          <p:cNvPr id="7" name="Rectangle 6">
            <a:extLst>
              <a:ext uri="{FF2B5EF4-FFF2-40B4-BE49-F238E27FC236}">
                <a16:creationId xmlns:a16="http://schemas.microsoft.com/office/drawing/2014/main" id="{00380207-76E1-7B40-AE9B-9417B6A68E20}"/>
              </a:ext>
            </a:extLst>
          </p:cNvPr>
          <p:cNvSpPr/>
          <p:nvPr/>
        </p:nvSpPr>
        <p:spPr>
          <a:xfrm>
            <a:off x="1036838" y="3721344"/>
            <a:ext cx="10767297" cy="2185214"/>
          </a:xfrm>
          <a:prstGeom prst="rect">
            <a:avLst/>
          </a:prstGeom>
        </p:spPr>
        <p:txBody>
          <a:bodyPr wrap="square">
            <a:spAutoFit/>
          </a:bodyPr>
          <a:lstStyle/>
          <a:p>
            <a:r>
              <a:rPr lang="en-US" sz="2400" b="1" dirty="0">
                <a:latin typeface="Helvetica" charset="0"/>
              </a:rPr>
              <a:t>February 22,  2018 Press Conference, FBI: Opened more than 200 financial crime cases that involved elderly victims </a:t>
            </a:r>
          </a:p>
          <a:p>
            <a:endParaRPr lang="en-US" sz="2400" b="1" dirty="0">
              <a:latin typeface="Helvetica" charset="0"/>
            </a:endParaRPr>
          </a:p>
          <a:p>
            <a:r>
              <a:rPr lang="en-US" sz="2400" b="1" dirty="0">
                <a:latin typeface="Helvetica" charset="0"/>
                <a:ea typeface="Helvetica" charset="0"/>
                <a:cs typeface="Helvetica" charset="0"/>
              </a:rPr>
              <a:t>United States Senate Special Committee on Aging</a:t>
            </a:r>
          </a:p>
          <a:p>
            <a:pPr marL="800100" lvl="1" indent="-342900">
              <a:buFont typeface="Arial" panose="020B0604020202020204" pitchFamily="34" charset="0"/>
              <a:buChar char="•"/>
            </a:pPr>
            <a:r>
              <a:rPr lang="en-US" sz="2000" dirty="0">
                <a:latin typeface="Helvetica" charset="0"/>
                <a:ea typeface="Helvetica" charset="0"/>
                <a:cs typeface="Helvetica" charset="0"/>
              </a:rPr>
              <a:t>2018 Fraud Book, featuring top ten scams reported in 2017, along with prevention and fighting resources list</a:t>
            </a:r>
          </a:p>
        </p:txBody>
      </p:sp>
    </p:spTree>
    <p:extLst>
      <p:ext uri="{BB962C8B-B14F-4D97-AF65-F5344CB8AC3E}">
        <p14:creationId xmlns:p14="http://schemas.microsoft.com/office/powerpoint/2010/main" val="2490363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90C580-3BD4-1948-891F-2B722946C211}"/>
              </a:ext>
            </a:extLst>
          </p:cNvPr>
          <p:cNvSpPr>
            <a:spLocks noGrp="1"/>
          </p:cNvSpPr>
          <p:nvPr>
            <p:ph type="title"/>
          </p:nvPr>
        </p:nvSpPr>
        <p:spPr>
          <a:xfrm>
            <a:off x="1290143" y="341001"/>
            <a:ext cx="10018713" cy="563671"/>
          </a:xfrm>
        </p:spPr>
        <p:txBody>
          <a:bodyPr>
            <a:normAutofit fontScale="90000"/>
          </a:bodyPr>
          <a:lstStyle/>
          <a:p>
            <a:r>
              <a:rPr lang="en-US" b="1" dirty="0">
                <a:latin typeface="Helvetica" charset="0"/>
                <a:ea typeface="Helvetica" charset="0"/>
                <a:cs typeface="Helvetica" charset="0"/>
              </a:rPr>
              <a:t>Top Ten Types of Scams</a:t>
            </a:r>
          </a:p>
        </p:txBody>
      </p:sp>
      <p:sp>
        <p:nvSpPr>
          <p:cNvPr id="3" name="Content Placeholder 2">
            <a:extLst>
              <a:ext uri="{FF2B5EF4-FFF2-40B4-BE49-F238E27FC236}">
                <a16:creationId xmlns:a16="http://schemas.microsoft.com/office/drawing/2014/main" id="{8D345B67-0364-134D-9289-22A3BF835ADE}"/>
              </a:ext>
            </a:extLst>
          </p:cNvPr>
          <p:cNvSpPr>
            <a:spLocks noGrp="1"/>
          </p:cNvSpPr>
          <p:nvPr>
            <p:ph idx="1"/>
          </p:nvPr>
        </p:nvSpPr>
        <p:spPr>
          <a:xfrm>
            <a:off x="7461138" y="1380579"/>
            <a:ext cx="4571977" cy="4572749"/>
          </a:xfrm>
        </p:spPr>
        <p:txBody>
          <a:bodyPr>
            <a:normAutofit lnSpcReduction="10000"/>
          </a:bodyPr>
          <a:lstStyle/>
          <a:p>
            <a:pPr>
              <a:buFont typeface="Wingdings" charset="2"/>
              <a:buChar char="Ø"/>
            </a:pPr>
            <a:r>
              <a:rPr lang="en-US" sz="2000" dirty="0">
                <a:latin typeface="Helvetica" charset="0"/>
                <a:ea typeface="Helvetica" charset="0"/>
                <a:cs typeface="Helvetica" charset="0"/>
              </a:rPr>
              <a:t>IRS Impersonation Scam</a:t>
            </a:r>
          </a:p>
          <a:p>
            <a:pPr>
              <a:buFont typeface="Wingdings" charset="2"/>
              <a:buChar char="Ø"/>
            </a:pPr>
            <a:r>
              <a:rPr lang="en-US" sz="2000" dirty="0" err="1">
                <a:latin typeface="Helvetica" charset="0"/>
                <a:ea typeface="Helvetica" charset="0"/>
                <a:cs typeface="Helvetica" charset="0"/>
              </a:rPr>
              <a:t>Robocalls</a:t>
            </a:r>
            <a:r>
              <a:rPr lang="en-US" sz="2000" dirty="0">
                <a:latin typeface="Helvetica" charset="0"/>
                <a:ea typeface="Helvetica" charset="0"/>
                <a:cs typeface="Helvetica" charset="0"/>
              </a:rPr>
              <a:t>/Unsolicited Phone Calls</a:t>
            </a:r>
          </a:p>
          <a:p>
            <a:pPr>
              <a:buFont typeface="Wingdings" charset="2"/>
              <a:buChar char="Ø"/>
            </a:pPr>
            <a:r>
              <a:rPr lang="en-US" sz="2000" dirty="0">
                <a:latin typeface="Helvetica" charset="0"/>
                <a:ea typeface="Helvetica" charset="0"/>
                <a:cs typeface="Helvetica" charset="0"/>
              </a:rPr>
              <a:t>Sweepstakes/Jamaican Lottery Scam</a:t>
            </a:r>
          </a:p>
          <a:p>
            <a:pPr>
              <a:buFont typeface="Wingdings" charset="2"/>
              <a:buChar char="Ø"/>
            </a:pPr>
            <a:r>
              <a:rPr lang="en-US" sz="2000" dirty="0">
                <a:latin typeface="Helvetica" charset="0"/>
                <a:ea typeface="Helvetica" charset="0"/>
                <a:cs typeface="Helvetica" charset="0"/>
              </a:rPr>
              <a:t>“Can you hear me?” Scam</a:t>
            </a:r>
          </a:p>
          <a:p>
            <a:pPr>
              <a:buFont typeface="Wingdings" charset="2"/>
              <a:buChar char="Ø"/>
            </a:pPr>
            <a:r>
              <a:rPr lang="en-US" sz="2000" dirty="0">
                <a:latin typeface="Helvetica" charset="0"/>
                <a:ea typeface="Helvetica" charset="0"/>
                <a:cs typeface="Helvetica" charset="0"/>
              </a:rPr>
              <a:t>Grandparent Scam</a:t>
            </a:r>
          </a:p>
          <a:p>
            <a:pPr>
              <a:buFont typeface="Wingdings" charset="2"/>
              <a:buChar char="Ø"/>
            </a:pPr>
            <a:r>
              <a:rPr lang="en-US" sz="2000" dirty="0">
                <a:latin typeface="Helvetica" charset="0"/>
                <a:ea typeface="Helvetica" charset="0"/>
                <a:cs typeface="Helvetica" charset="0"/>
              </a:rPr>
              <a:t>Computer Scam</a:t>
            </a:r>
          </a:p>
          <a:p>
            <a:pPr>
              <a:buFont typeface="Wingdings" charset="2"/>
              <a:buChar char="Ø"/>
            </a:pPr>
            <a:r>
              <a:rPr lang="en-US" sz="2000" dirty="0">
                <a:latin typeface="Helvetica" charset="0"/>
                <a:ea typeface="Helvetica" charset="0"/>
                <a:cs typeface="Helvetica" charset="0"/>
              </a:rPr>
              <a:t>Romance Scam</a:t>
            </a:r>
          </a:p>
          <a:p>
            <a:pPr>
              <a:buFont typeface="Wingdings" charset="2"/>
              <a:buChar char="Ø"/>
            </a:pPr>
            <a:r>
              <a:rPr lang="en-US" sz="2000" dirty="0">
                <a:latin typeface="Helvetica" charset="0"/>
                <a:ea typeface="Helvetica" charset="0"/>
                <a:cs typeface="Helvetica" charset="0"/>
              </a:rPr>
              <a:t>Elder Financial Abuse</a:t>
            </a:r>
          </a:p>
          <a:p>
            <a:pPr>
              <a:buFont typeface="Wingdings" charset="2"/>
              <a:buChar char="Ø"/>
            </a:pPr>
            <a:r>
              <a:rPr lang="en-US" sz="2000" dirty="0">
                <a:latin typeface="Helvetica" charset="0"/>
                <a:ea typeface="Helvetica" charset="0"/>
                <a:cs typeface="Helvetica" charset="0"/>
              </a:rPr>
              <a:t>Identity Theft</a:t>
            </a:r>
          </a:p>
          <a:p>
            <a:pPr>
              <a:buFont typeface="Wingdings" charset="2"/>
              <a:buChar char="Ø"/>
            </a:pPr>
            <a:r>
              <a:rPr lang="en-US" sz="2000" dirty="0">
                <a:latin typeface="Helvetica" charset="0"/>
                <a:ea typeface="Helvetica" charset="0"/>
                <a:cs typeface="Helvetica" charset="0"/>
              </a:rPr>
              <a:t>Government Grant</a:t>
            </a:r>
          </a:p>
        </p:txBody>
      </p:sp>
      <p:sp>
        <p:nvSpPr>
          <p:cNvPr id="6" name="Rectangle 1">
            <a:extLst>
              <a:ext uri="{FF2B5EF4-FFF2-40B4-BE49-F238E27FC236}">
                <a16:creationId xmlns:a16="http://schemas.microsoft.com/office/drawing/2014/main" id="{B305874F-3F6B-E249-AB5E-3F38226611E1}"/>
              </a:ext>
            </a:extLst>
          </p:cNvPr>
          <p:cNvSpPr>
            <a:spLocks noChangeArrowheads="1"/>
          </p:cNvSpPr>
          <p:nvPr/>
        </p:nvSpPr>
        <p:spPr bwMode="auto">
          <a:xfrm>
            <a:off x="3852153" y="-1628095"/>
            <a:ext cx="5000015"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64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page9image41336">
            <a:extLst>
              <a:ext uri="{FF2B5EF4-FFF2-40B4-BE49-F238E27FC236}">
                <a16:creationId xmlns:a16="http://schemas.microsoft.com/office/drawing/2014/main" id="{7A031F51-E1D7-3749-A6B9-9BEACD3D5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17" y="1380579"/>
            <a:ext cx="6706221" cy="471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00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C580-3BD4-1948-891F-2B722946C211}"/>
              </a:ext>
            </a:extLst>
          </p:cNvPr>
          <p:cNvSpPr>
            <a:spLocks noGrp="1"/>
          </p:cNvSpPr>
          <p:nvPr>
            <p:ph type="title"/>
          </p:nvPr>
        </p:nvSpPr>
        <p:spPr>
          <a:xfrm>
            <a:off x="1425945" y="262647"/>
            <a:ext cx="10018713" cy="1245140"/>
          </a:xfrm>
        </p:spPr>
        <p:txBody>
          <a:bodyPr>
            <a:normAutofit/>
          </a:bodyPr>
          <a:lstStyle/>
          <a:p>
            <a:r>
              <a:rPr lang="en-US" b="1" dirty="0">
                <a:latin typeface="Helvetica" charset="0"/>
                <a:ea typeface="Helvetica" charset="0"/>
                <a:cs typeface="Helvetica" charset="0"/>
              </a:rPr>
              <a:t>IRS Impersonation Scam</a:t>
            </a:r>
          </a:p>
        </p:txBody>
      </p:sp>
      <p:sp>
        <p:nvSpPr>
          <p:cNvPr id="6" name="TextBox 5"/>
          <p:cNvSpPr txBox="1"/>
          <p:nvPr/>
        </p:nvSpPr>
        <p:spPr>
          <a:xfrm>
            <a:off x="1867710" y="1953959"/>
            <a:ext cx="9328825" cy="2471446"/>
          </a:xfrm>
          <a:prstGeom prst="rect">
            <a:avLst/>
          </a:prstGeom>
          <a:noFill/>
        </p:spPr>
        <p:txBody>
          <a:bodyPr wrap="square" rtlCol="0">
            <a:spAutoFit/>
          </a:bodyPr>
          <a:lstStyle/>
          <a:p>
            <a:pPr marL="342900" indent="-342900">
              <a:lnSpc>
                <a:spcPct val="200000"/>
              </a:lnSpc>
              <a:buClr>
                <a:schemeClr val="accent1">
                  <a:lumMod val="75000"/>
                </a:schemeClr>
              </a:buClr>
              <a:buFont typeface="Wingdings" charset="2"/>
              <a:buChar char="Ø"/>
            </a:pPr>
            <a:r>
              <a:rPr lang="en-US" sz="2000" dirty="0">
                <a:latin typeface="Helvetica" charset="0"/>
                <a:ea typeface="Helvetica" charset="0"/>
                <a:cs typeface="Helvetica" charset="0"/>
              </a:rPr>
              <a:t>Did you receive THE call recently?</a:t>
            </a:r>
          </a:p>
          <a:p>
            <a:pPr marL="342900" indent="-342900">
              <a:lnSpc>
                <a:spcPct val="200000"/>
              </a:lnSpc>
              <a:buClr>
                <a:schemeClr val="accent1">
                  <a:lumMod val="75000"/>
                </a:schemeClr>
              </a:buClr>
              <a:buFont typeface="Wingdings" charset="2"/>
              <a:buChar char="Ø"/>
            </a:pPr>
            <a:r>
              <a:rPr lang="en-US" sz="2000" dirty="0">
                <a:latin typeface="Helvetica" charset="0"/>
                <a:ea typeface="Helvetica" charset="0"/>
                <a:cs typeface="Helvetica" charset="0"/>
              </a:rPr>
              <a:t>Criminals generally accuse victims of owing back taxes and penalties</a:t>
            </a:r>
          </a:p>
          <a:p>
            <a:pPr marL="342900" indent="-342900">
              <a:lnSpc>
                <a:spcPct val="200000"/>
              </a:lnSpc>
              <a:buClr>
                <a:schemeClr val="accent1">
                  <a:lumMod val="75000"/>
                </a:schemeClr>
              </a:buClr>
              <a:buFont typeface="Wingdings" charset="2"/>
              <a:buChar char="Ø"/>
            </a:pPr>
            <a:r>
              <a:rPr lang="en-US" sz="2000" dirty="0">
                <a:latin typeface="Helvetica" charset="0"/>
                <a:ea typeface="Helvetica" charset="0"/>
                <a:cs typeface="Helvetica" charset="0"/>
              </a:rPr>
              <a:t>They threaten retaliation</a:t>
            </a:r>
          </a:p>
          <a:p>
            <a:pPr marL="342900" indent="-342900">
              <a:lnSpc>
                <a:spcPct val="200000"/>
              </a:lnSpc>
              <a:buClr>
                <a:schemeClr val="accent1">
                  <a:lumMod val="75000"/>
                </a:schemeClr>
              </a:buClr>
              <a:buFont typeface="Wingdings" charset="2"/>
              <a:buChar char="Ø"/>
            </a:pPr>
            <a:r>
              <a:rPr lang="en-US" sz="2000" dirty="0">
                <a:latin typeface="Helvetica" charset="0"/>
                <a:ea typeface="Helvetica" charset="0"/>
                <a:cs typeface="Helvetica" charset="0"/>
              </a:rPr>
              <a:t>A Caller-ID spoofing is a tactic used by the scammers</a:t>
            </a:r>
          </a:p>
        </p:txBody>
      </p:sp>
      <p:pic>
        <p:nvPicPr>
          <p:cNvPr id="9" name="Picture 8"/>
          <p:cNvPicPr>
            <a:picLocks noChangeAspect="1"/>
          </p:cNvPicPr>
          <p:nvPr/>
        </p:nvPicPr>
        <p:blipFill>
          <a:blip r:embed="rId3"/>
          <a:stretch>
            <a:fillRect/>
          </a:stretch>
        </p:blipFill>
        <p:spPr>
          <a:xfrm>
            <a:off x="3105522" y="4481831"/>
            <a:ext cx="3224785" cy="1748612"/>
          </a:xfrm>
          <a:prstGeom prst="rect">
            <a:avLst/>
          </a:prstGeom>
        </p:spPr>
      </p:pic>
    </p:spTree>
    <p:extLst>
      <p:ext uri="{BB962C8B-B14F-4D97-AF65-F5344CB8AC3E}">
        <p14:creationId xmlns:p14="http://schemas.microsoft.com/office/powerpoint/2010/main" val="3080179687"/>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F97A29390FCD49B6C28D1CDF1981C8" ma:contentTypeVersion="13" ma:contentTypeDescription="Create a new document." ma:contentTypeScope="" ma:versionID="ba3371aff503860db3814cba4eeef2b9">
  <xsd:schema xmlns:xsd="http://www.w3.org/2001/XMLSchema" xmlns:xs="http://www.w3.org/2001/XMLSchema" xmlns:p="http://schemas.microsoft.com/office/2006/metadata/properties" xmlns:ns2="70a9f1be-b7d0-4a3f-864d-aed9bd18fa06" xmlns:ns3="a8774533-40c5-4db6-bde9-cb9f654736d2" targetNamespace="http://schemas.microsoft.com/office/2006/metadata/properties" ma:root="true" ma:fieldsID="4eb34a7fc5df8c3ca3a5f6117a02617f" ns2:_="" ns3:_="">
    <xsd:import namespace="70a9f1be-b7d0-4a3f-864d-aed9bd18fa06"/>
    <xsd:import namespace="a8774533-40c5-4db6-bde9-cb9f654736d2"/>
    <xsd:element name="properties">
      <xsd:complexType>
        <xsd:sequence>
          <xsd:element name="documentManagement">
            <xsd:complexType>
              <xsd:all>
                <xsd:element ref="ns2:MigrationSourceURL" minOccurs="0"/>
                <xsd:element ref="ns3:SharedWithUsers" minOccurs="0"/>
                <xsd:element ref="ns3:SharingHintHash" minOccurs="0"/>
                <xsd:element ref="ns3:SharedWithDetails" minOccurs="0"/>
                <xsd:element ref="ns3:LastSharedByUser" minOccurs="0"/>
                <xsd:element ref="ns3:LastSharedByTim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a9f1be-b7d0-4a3f-864d-aed9bd18fa06" elementFormDefault="qualified">
    <xsd:import namespace="http://schemas.microsoft.com/office/2006/documentManagement/types"/>
    <xsd:import namespace="http://schemas.microsoft.com/office/infopath/2007/PartnerControls"/>
    <xsd:element name="MigrationSourceURL" ma:index="8" nillable="true" ma:displayName="MigrationSourceURL" ma:internalName="MigrationSourceURL">
      <xsd:simpleType>
        <xsd:restriction base="dms:Note">
          <xsd:maxLength value="255"/>
        </xsd:restrictio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774533-40c5-4db6-bde9-cb9f654736d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SourceURL xmlns="70a9f1be-b7d0-4a3f-864d-aed9bd18fa0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7FE116-A986-4A93-9839-6E5F18A45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a9f1be-b7d0-4a3f-864d-aed9bd18fa06"/>
    <ds:schemaRef ds:uri="a8774533-40c5-4db6-bde9-cb9f654736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5E48BC-8BAA-415A-811A-676C6585518B}">
  <ds:schemaRefs>
    <ds:schemaRef ds:uri="http://schemas.microsoft.com/office/2006/metadata/properties"/>
    <ds:schemaRef ds:uri="http://www.w3.org/XML/1998/namespace"/>
    <ds:schemaRef ds:uri="http://purl.org/dc/terms/"/>
    <ds:schemaRef ds:uri="http://purl.org/dc/elements/1.1/"/>
    <ds:schemaRef ds:uri="a8774533-40c5-4db6-bde9-cb9f654736d2"/>
    <ds:schemaRef ds:uri="http://schemas.microsoft.com/office/2006/documentManagement/types"/>
    <ds:schemaRef ds:uri="http://schemas.microsoft.com/office/infopath/2007/PartnerControls"/>
    <ds:schemaRef ds:uri="http://schemas.openxmlformats.org/package/2006/metadata/core-properties"/>
    <ds:schemaRef ds:uri="70a9f1be-b7d0-4a3f-864d-aed9bd18fa06"/>
    <ds:schemaRef ds:uri="http://purl.org/dc/dcmitype/"/>
  </ds:schemaRefs>
</ds:datastoreItem>
</file>

<file path=customXml/itemProps3.xml><?xml version="1.0" encoding="utf-8"?>
<ds:datastoreItem xmlns:ds="http://schemas.openxmlformats.org/officeDocument/2006/customXml" ds:itemID="{6AC8AE1F-857D-46A5-8942-DBC7A1FB37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{2CE408DD-624F-7843-9192-A723BAFEE833}tf10001120</Template>
  <TotalTime>1388</TotalTime>
  <Words>1837</Words>
  <Application>Microsoft Macintosh PowerPoint</Application>
  <PresentationFormat>Widescreen</PresentationFormat>
  <Paragraphs>221</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Gill Sans MT</vt:lpstr>
      <vt:lpstr>Helvetica</vt:lpstr>
      <vt:lpstr>MyriadPro</vt:lpstr>
      <vt:lpstr>Wingdings</vt:lpstr>
      <vt:lpstr>Parcel</vt:lpstr>
      <vt:lpstr>PowerPoint Presentation</vt:lpstr>
      <vt:lpstr>PowerPoint Presentation</vt:lpstr>
      <vt:lpstr>Irina Balashova  CPA, Cia, Cfe</vt:lpstr>
      <vt:lpstr>When Someone illegally or improperly uses a vulnerable senior’s money or other resources</vt:lpstr>
      <vt:lpstr>The Growing Senior Population</vt:lpstr>
      <vt:lpstr>Elder Fraud Victims Profile</vt:lpstr>
      <vt:lpstr>Legislation</vt:lpstr>
      <vt:lpstr>Top Ten Types of Scams</vt:lpstr>
      <vt:lpstr>IRS Impersonation Scam</vt:lpstr>
      <vt:lpstr>Robocalls/Unsolicited Phone Calls</vt:lpstr>
      <vt:lpstr>Sweepstakes/Jamaican Lottery Scam</vt:lpstr>
      <vt:lpstr>“Can you hear me?” Scam</vt:lpstr>
      <vt:lpstr>Grandparent Scam</vt:lpstr>
      <vt:lpstr>Computer Scam</vt:lpstr>
      <vt:lpstr>Romance Scam</vt:lpstr>
      <vt:lpstr>Elder Financial Abuse</vt:lpstr>
      <vt:lpstr>Identity Theft</vt:lpstr>
      <vt:lpstr>Government Grant Scam</vt:lpstr>
      <vt:lpstr>What to Look For /Signs of Elder Financial Abuse</vt:lpstr>
      <vt:lpstr>Countering the Problem</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Balashova</dc:creator>
  <cp:lastModifiedBy>Howard Silverstone</cp:lastModifiedBy>
  <cp:revision>43</cp:revision>
  <cp:lastPrinted>2019-06-07T15:03:24Z</cp:lastPrinted>
  <dcterms:created xsi:type="dcterms:W3CDTF">2018-10-04T18:54:21Z</dcterms:created>
  <dcterms:modified xsi:type="dcterms:W3CDTF">2019-06-07T15:05:51Z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0x0101006AF97A29390FCD49B6C28D1CDF1981C8</vt:lpwstr>
  </property>
</Properties>
</file>